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5" r:id="rId3"/>
    <p:sldId id="268" r:id="rId4"/>
    <p:sldId id="274" r:id="rId5"/>
    <p:sldId id="257" r:id="rId6"/>
    <p:sldId id="258" r:id="rId7"/>
    <p:sldId id="261" r:id="rId8"/>
    <p:sldId id="262" r:id="rId9"/>
    <p:sldId id="263" r:id="rId10"/>
    <p:sldId id="264" r:id="rId11"/>
    <p:sldId id="259" r:id="rId12"/>
    <p:sldId id="260" r:id="rId13"/>
    <p:sldId id="265" r:id="rId14"/>
    <p:sldId id="266" r:id="rId15"/>
    <p:sldId id="267" r:id="rId16"/>
    <p:sldId id="269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299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68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15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453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86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55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217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568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01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89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57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18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BC2EC-5583-4331-B18D-655DECF2E349}" type="datetimeFigureOut">
              <a:rPr lang="en-IN" smtClean="0"/>
              <a:pPr/>
              <a:t>14-02-2019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78706-B6D6-40BA-BEC6-115835311C7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61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10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0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40" y="480359"/>
            <a:ext cx="5067300" cy="56887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23762" y="444903"/>
            <a:ext cx="6591869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72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MAPPING SKILLS</a:t>
            </a:r>
            <a:endParaRPr lang="en-US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28552" y="1730859"/>
            <a:ext cx="3157531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(Paper - 1)</a:t>
            </a:r>
            <a:endParaRPr lang="en-US" sz="5400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85254" y="2818522"/>
            <a:ext cx="1256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For</a:t>
            </a:r>
            <a:endParaRPr lang="en-IN" sz="4800" b="1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19696" y="3649519"/>
            <a:ext cx="3276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dirty="0" smtClean="0">
                <a:solidFill>
                  <a:schemeClr val="accent4"/>
                </a:solidFill>
                <a:latin typeface="Berlin Sans FB Demi" panose="020E0802020502020306" pitchFamily="34" charset="0"/>
              </a:rPr>
              <a:t>10</a:t>
            </a:r>
            <a:r>
              <a:rPr lang="en-IN" sz="6000" baseline="30000" dirty="0" smtClean="0">
                <a:solidFill>
                  <a:schemeClr val="accent4"/>
                </a:solidFill>
                <a:latin typeface="Berlin Sans FB Demi" panose="020E0802020502020306" pitchFamily="34" charset="0"/>
              </a:rPr>
              <a:t>th</a:t>
            </a:r>
            <a:r>
              <a:rPr lang="en-IN" sz="6000" dirty="0" smtClean="0">
                <a:solidFill>
                  <a:schemeClr val="accent4"/>
                </a:solidFill>
                <a:latin typeface="Berlin Sans FB Demi" panose="020E0802020502020306" pitchFamily="34" charset="0"/>
              </a:rPr>
              <a:t> Class</a:t>
            </a:r>
            <a:endParaRPr lang="en-IN" sz="6000" dirty="0">
              <a:solidFill>
                <a:schemeClr val="accent4"/>
              </a:solidFill>
              <a:latin typeface="Berlin Sans FB Demi" panose="020E0802020502020306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51701" y="5541201"/>
            <a:ext cx="4881967" cy="1191699"/>
            <a:chOff x="7001024" y="5134658"/>
            <a:chExt cx="4881967" cy="1191699"/>
          </a:xfrm>
        </p:grpSpPr>
        <p:sp>
          <p:nvSpPr>
            <p:cNvPr id="15" name="Horizontal Scroll 14"/>
            <p:cNvSpPr/>
            <p:nvPr/>
          </p:nvSpPr>
          <p:spPr>
            <a:xfrm>
              <a:off x="8131999" y="5346302"/>
              <a:ext cx="3750992" cy="689069"/>
            </a:xfrm>
            <a:prstGeom prst="horizontalScroll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FFFF00"/>
                  </a:solidFill>
                </a:rPr>
                <a:t>www.</a:t>
              </a:r>
              <a:r>
                <a:rPr lang="en-IN" sz="2400" dirty="0">
                  <a:solidFill>
                    <a:srgbClr val="FFC000"/>
                  </a:solidFill>
                </a:rPr>
                <a:t>digital</a:t>
              </a:r>
              <a:r>
                <a:rPr lang="en-IN" sz="2400" dirty="0">
                  <a:solidFill>
                    <a:prstClr val="white"/>
                  </a:solidFill>
                </a:rPr>
                <a:t>social</a:t>
              </a:r>
              <a:r>
                <a:rPr lang="en-IN" sz="2400" dirty="0">
                  <a:solidFill>
                    <a:srgbClr val="92D050"/>
                  </a:solidFill>
                </a:rPr>
                <a:t>teacher</a:t>
              </a:r>
              <a:r>
                <a:rPr lang="en-IN" sz="2400" dirty="0">
                  <a:solidFill>
                    <a:srgbClr val="FFFF00"/>
                  </a:solidFill>
                </a:rPr>
                <a:t>.in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4" y="5134658"/>
              <a:ext cx="1130975" cy="119169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7918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99"/>
    </mc:Choice>
    <mc:Fallback xmlns="">
      <p:transition spd="slow" advTm="28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628900" y="200025"/>
            <a:ext cx="6915150" cy="1190625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2715780" y="0"/>
            <a:ext cx="6901826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72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MAP DIRECTIONS</a:t>
            </a:r>
            <a:endParaRPr lang="en-US" sz="72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6200000">
            <a:off x="4576019" y="3624262"/>
            <a:ext cx="3181350" cy="73342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Minus 4"/>
          <p:cNvSpPr/>
          <p:nvPr/>
        </p:nvSpPr>
        <p:spPr>
          <a:xfrm>
            <a:off x="4057650" y="3505199"/>
            <a:ext cx="4295775" cy="1076326"/>
          </a:xfrm>
          <a:prstGeom prst="mathMin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5154236" y="1664553"/>
            <a:ext cx="20249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North</a:t>
            </a:r>
            <a:endParaRPr lang="en-IN" sz="4800" b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3080" y="5486399"/>
            <a:ext cx="1989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South</a:t>
            </a:r>
            <a:endParaRPr lang="en-IN" sz="4800" b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47869" y="3575475"/>
            <a:ext cx="15488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East</a:t>
            </a:r>
            <a:endParaRPr lang="en-IN" sz="4800" b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1970" y="3627863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West</a:t>
            </a:r>
            <a:endParaRPr lang="en-IN" sz="4800" b="1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0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70"/>
    </mc:Choice>
    <mc:Fallback xmlns="">
      <p:transition spd="slow" advTm="28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65078" y="56270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>
                <a:latin typeface="Bernard MT Condensed" panose="02050806060905020404" pitchFamily="18" charset="0"/>
              </a:rPr>
              <a:t>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031415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6600" b="1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INDIA – RELIEF FEATURES </a:t>
            </a:r>
            <a:endParaRPr lang="en-IN" sz="66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1"/>
    </mc:Choice>
    <mc:Fallback xmlns="">
      <p:transition spd="slow" advTm="11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5323" y="2555630"/>
            <a:ext cx="8209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7200" dirty="0" smtClean="0">
                <a:solidFill>
                  <a:schemeClr val="bg1"/>
                </a:solidFill>
                <a:latin typeface="Bodoni MT Black" panose="02070A03080606020203" pitchFamily="18" charset="0"/>
              </a:rPr>
              <a:t>MAP POINTING</a:t>
            </a:r>
            <a:endParaRPr lang="en-IN" sz="7200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17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2"/>
    </mc:Choice>
    <mc:Fallback xmlns="">
      <p:transition spd="slow" advTm="4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88" y="304800"/>
            <a:ext cx="5105223" cy="602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7010400" y="433754"/>
            <a:ext cx="5005754" cy="808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7098323" y="453479"/>
            <a:ext cx="4829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LOCATION OF INDIA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1849934"/>
            <a:ext cx="6096000" cy="31645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north most latitude in degrees  (37  6  north latitude)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south most latitude in degrees 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  </a:t>
            </a:r>
            <a:r>
              <a:rPr lang="en-US" sz="28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( 8  4 north latitude)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3. The east most longitude in degrees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</a:t>
            </a:r>
            <a:r>
              <a:rPr lang="en-US" sz="28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( 97  25  east longitude</a:t>
            </a:r>
            <a:r>
              <a:rPr lang="en-US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5210924"/>
            <a:ext cx="5837945" cy="1211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4. The west most longitude in degrees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</a:t>
            </a:r>
            <a:r>
              <a:rPr lang="en-US" sz="28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( 68  7 east longitude)</a:t>
            </a:r>
            <a:endParaRPr lang="en-US" sz="28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87" y="646675"/>
            <a:ext cx="5105223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950676" y="0"/>
            <a:ext cx="4315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1</a:t>
            </a:r>
            <a:endParaRPr lang="en-IN" sz="6000" b="1" dirty="0">
              <a:solidFill>
                <a:srgbClr val="00B05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5386" y="5945505"/>
            <a:ext cx="5105223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3855297" y="5314542"/>
            <a:ext cx="62228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6600" b="1" dirty="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2</a:t>
            </a:r>
            <a:endParaRPr lang="en-IN" sz="6600" b="1" dirty="0">
              <a:solidFill>
                <a:srgbClr val="00B05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32031" y="304800"/>
            <a:ext cx="68578" cy="61177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9184" y="838199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b="1" dirty="0" smtClean="0">
                <a:solidFill>
                  <a:srgbClr val="00B050"/>
                </a:solidFill>
              </a:rPr>
              <a:t>3</a:t>
            </a:r>
            <a:endParaRPr lang="en-IN" sz="6600" b="1" dirty="0">
              <a:solidFill>
                <a:srgbClr val="00B05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3846" y="304800"/>
            <a:ext cx="68578" cy="61177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5288" y="390652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b="1" dirty="0" smtClean="0">
                <a:solidFill>
                  <a:srgbClr val="00B050"/>
                </a:solidFill>
              </a:rPr>
              <a:t>4</a:t>
            </a:r>
            <a:endParaRPr lang="en-IN" sz="6600" b="1" dirty="0">
              <a:solidFill>
                <a:srgbClr val="00B05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84647" y="2438398"/>
            <a:ext cx="152400" cy="1172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7058540" y="4466270"/>
            <a:ext cx="152400" cy="1172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7010400" y="5886889"/>
            <a:ext cx="152400" cy="11723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6920088" y="3432958"/>
            <a:ext cx="152400" cy="11723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7359592" y="2485288"/>
            <a:ext cx="45719" cy="1406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 flipH="1">
            <a:off x="7660610" y="4512940"/>
            <a:ext cx="45719" cy="199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 flipH="1">
            <a:off x="7313873" y="3350675"/>
            <a:ext cx="45719" cy="19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26"/>
          <p:cNvSpPr/>
          <p:nvPr/>
        </p:nvSpPr>
        <p:spPr>
          <a:xfrm flipH="1">
            <a:off x="7405311" y="5886889"/>
            <a:ext cx="45719" cy="19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156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16"/>
    </mc:Choice>
    <mc:Fallback xmlns="">
      <p:transition spd="slow" advTm="82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2" grpId="0"/>
      <p:bldP spid="13" grpId="0" animBg="1"/>
      <p:bldP spid="14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4310" y="455735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295292" y="257908"/>
            <a:ext cx="5685693" cy="7385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8586769" y="119353"/>
            <a:ext cx="11277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00B050"/>
                </a:solidFill>
              </a:rPr>
              <a:t>IST</a:t>
            </a:r>
            <a:endParaRPr lang="en-IN" sz="6000" b="1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1273571"/>
            <a:ext cx="6096000" cy="34060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5.Indian Standard Meridian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 ( 82  30  East longitude)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6.</a:t>
            </a:r>
            <a:r>
              <a:rPr lang="en-US" sz="36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city which is passes                          Indian standard meridian 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</a:t>
            </a:r>
            <a:r>
              <a:rPr lang="en-US" sz="3600" b="1" dirty="0" err="1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Alahabad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6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4818187"/>
            <a:ext cx="6096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7.</a:t>
            </a:r>
            <a:r>
              <a:rPr lang="en-US" sz="36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The city which is passes  Indian standard meridian in </a:t>
            </a:r>
            <a:r>
              <a:rPr lang="en-US" sz="3600" b="1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r>
              <a:rPr lang="en-US" sz="3600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(Kakinada)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6922" y="539262"/>
            <a:ext cx="82063" cy="58864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250817" y="879231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b="1" dirty="0" smtClean="0">
                <a:solidFill>
                  <a:srgbClr val="92D050"/>
                </a:solidFill>
              </a:rPr>
              <a:t>5</a:t>
            </a:r>
            <a:endParaRPr lang="en-IN" sz="6600" b="1" dirty="0">
              <a:solidFill>
                <a:srgbClr val="92D05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458305" y="2801815"/>
            <a:ext cx="199294" cy="17478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 flipH="1">
            <a:off x="3458305" y="2374491"/>
            <a:ext cx="540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 smtClean="0">
                <a:solidFill>
                  <a:srgbClr val="92D050"/>
                </a:solidFill>
              </a:rPr>
              <a:t>6</a:t>
            </a:r>
            <a:endParaRPr lang="en-IN" sz="6600" b="1" dirty="0">
              <a:solidFill>
                <a:srgbClr val="92D05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11121" y="4360985"/>
            <a:ext cx="211600" cy="21314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3250817" y="391355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b="1" dirty="0" smtClean="0">
                <a:solidFill>
                  <a:srgbClr val="92D050"/>
                </a:solidFill>
              </a:rPr>
              <a:t>7</a:t>
            </a:r>
            <a:endParaRPr lang="en-IN" sz="6600" b="1" dirty="0">
              <a:solidFill>
                <a:srgbClr val="92D05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45735" y="1987227"/>
            <a:ext cx="152400" cy="1172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 flipH="1">
            <a:off x="8070918" y="1987227"/>
            <a:ext cx="45719" cy="199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843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58"/>
    </mc:Choice>
    <mc:Fallback xmlns="">
      <p:transition spd="slow" advTm="42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202" y="397118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96708" y="222738"/>
            <a:ext cx="6060830" cy="72683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 smtClean="0">
                <a:solidFill>
                  <a:srgbClr val="FF0000"/>
                </a:solidFill>
              </a:rPr>
              <a:t>BOUNDARIES OF INDIA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0" y="1215364"/>
            <a:ext cx="6096000" cy="518911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8. The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Eastern boundary of India ( Bay of Bengal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</a:t>
            </a: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.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Western boundary of India( Arabian sea)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10. The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northern boundary of India(Himalayas)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11. The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southern boundary of India(Indian ocean</a:t>
            </a: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9354" y="441960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2708" y="424375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00B0F0"/>
                </a:solidFill>
              </a:rPr>
              <a:t>9</a:t>
            </a:r>
            <a:endParaRPr lang="en-IN" sz="6000" b="1" dirty="0">
              <a:solidFill>
                <a:srgbClr val="00B0F0"/>
              </a:solidFill>
            </a:endParaRPr>
          </a:p>
        </p:txBody>
      </p:sp>
      <p:sp>
        <p:nvSpPr>
          <p:cNvPr id="7" name="Arc 6"/>
          <p:cNvSpPr/>
          <p:nvPr/>
        </p:nvSpPr>
        <p:spPr>
          <a:xfrm rot="11553143">
            <a:off x="1413981" y="438457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652727" y="1470068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00B0F0"/>
                </a:solidFill>
              </a:rPr>
              <a:t>11</a:t>
            </a:r>
            <a:endParaRPr lang="en-IN" sz="60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6768" y="5732584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F0"/>
                </a:solidFill>
              </a:rPr>
              <a:t>12</a:t>
            </a:r>
            <a:endParaRPr lang="en-IN" sz="4400" b="1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55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76"/>
    </mc:Choice>
    <mc:Fallback xmlns="">
      <p:transition spd="slow" advTm="41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88" y="271885"/>
            <a:ext cx="5166858" cy="61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61538" y="234462"/>
            <a:ext cx="6189785" cy="8323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MOST POINTS OF INDIA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08430" y="1546498"/>
            <a:ext cx="6096000" cy="5146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12.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 most point of India main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 land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Kanyakumari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13.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 most point of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Indirapoint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14.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 most point of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(Indira col)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15.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East most point of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Purvanchal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range)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16. The West most point of India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Ran-off-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kuch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23694" y="5862094"/>
            <a:ext cx="175846" cy="11723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733949" y="553598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12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783536" y="6111443"/>
            <a:ext cx="222738" cy="1055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472874" y="5744861"/>
            <a:ext cx="844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>
                <a:solidFill>
                  <a:schemeClr val="accent6">
                    <a:lumMod val="75000"/>
                  </a:schemeClr>
                </a:solidFill>
              </a:rPr>
              <a:t>13</a:t>
            </a:r>
            <a:endParaRPr lang="en-IN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Arc 9"/>
          <p:cNvSpPr/>
          <p:nvPr/>
        </p:nvSpPr>
        <p:spPr>
          <a:xfrm rot="11553143">
            <a:off x="1726622" y="517040"/>
            <a:ext cx="271280" cy="267182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618775" y="7525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00B050"/>
                </a:solidFill>
              </a:rPr>
              <a:t>14</a:t>
            </a:r>
            <a:endParaRPr lang="en-IN" sz="4800" b="1" dirty="0">
              <a:solidFill>
                <a:srgbClr val="00B05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572000" y="2508738"/>
            <a:ext cx="669859" cy="92612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89987" y="2630243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</a:rPr>
              <a:t>15</a:t>
            </a:r>
            <a:endParaRPr lang="en-IN" sz="4800" b="1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56492" y="3247292"/>
            <a:ext cx="128954" cy="850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365782" y="2874317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0070C0"/>
                </a:solidFill>
              </a:rPr>
              <a:t>16</a:t>
            </a:r>
            <a:endParaRPr lang="en-IN" sz="48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5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52"/>
    </mc:Choice>
    <mc:Fallback xmlns="">
      <p:transition spd="slow" advTm="63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 animBg="1"/>
      <p:bldP spid="11" grpId="0"/>
      <p:bldP spid="15" grpId="0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326" y="373672"/>
            <a:ext cx="5202028" cy="609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96708" y="269631"/>
            <a:ext cx="6084277" cy="84406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MOST STATES OF INDIA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84985" y="1319407"/>
            <a:ext cx="6096000" cy="51517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17. The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Eastern most state in India (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Arunachalpradesh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18. The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Western most state in India ( Gujarat)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19. The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Northern most state in India ( Jammu &amp;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Kahmir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20. The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Southern most state in India ( </a:t>
            </a:r>
            <a:r>
              <a:rPr lang="en-US" sz="36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Tamilinadu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6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9538" y="2391508"/>
            <a:ext cx="269631" cy="19929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5000696" y="191086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17</a:t>
            </a:r>
            <a:endParaRPr lang="en-IN" sz="4400" b="1" dirty="0">
              <a:solidFill>
                <a:srgbClr val="00B05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38554" y="3329354"/>
            <a:ext cx="257908" cy="17584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618794" y="294463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18</a:t>
            </a:r>
            <a:endParaRPr lang="en-IN" sz="4400" b="1" dirty="0">
              <a:solidFill>
                <a:srgbClr val="00B05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652954" y="949569"/>
            <a:ext cx="339969" cy="25790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1652954" y="54996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19</a:t>
            </a:r>
            <a:endParaRPr lang="en-IN" sz="4400" b="1" dirty="0">
              <a:solidFill>
                <a:srgbClr val="00B05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133600" y="5838093"/>
            <a:ext cx="187569" cy="211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133600" y="5371310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20</a:t>
            </a:r>
            <a:endParaRPr lang="en-IN" sz="44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946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31"/>
    </mc:Choice>
    <mc:Fallback xmlns="">
      <p:transition spd="slow" advTm="50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88" y="373673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697415" y="0"/>
            <a:ext cx="6096000" cy="31645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21.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place situated on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three seas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kanyakumari-tamilinadu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22.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strait separating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Srilanka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from India ( Palk strait)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23.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gulf between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Srilanka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and India </a:t>
            </a:r>
            <a:endParaRPr lang="en-US" sz="2800" b="1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Gulf of Manner)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97415" y="3297025"/>
            <a:ext cx="6096000" cy="35609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24.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State where sunrise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first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Arunachalpradesh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25.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State where sunrise last(Gujarat)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26.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prime latitude which is passes through India ( Tropic of cancer-23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30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 latitude)</a:t>
            </a:r>
            <a:endParaRPr lang="en-US" sz="28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820399" y="5791200"/>
            <a:ext cx="82063" cy="1406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06554" y="5791200"/>
            <a:ext cx="45719" cy="1406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2016369" y="5791200"/>
            <a:ext cx="140677" cy="14067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1519256" y="529883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21</a:t>
            </a:r>
            <a:endParaRPr lang="en-IN" sz="4400" b="1" dirty="0">
              <a:solidFill>
                <a:srgbClr val="00B05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1947031">
            <a:off x="2084465" y="5929338"/>
            <a:ext cx="165959" cy="6028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Arrow 11"/>
          <p:cNvSpPr/>
          <p:nvPr/>
        </p:nvSpPr>
        <p:spPr>
          <a:xfrm rot="18987114">
            <a:off x="2308262" y="5299472"/>
            <a:ext cx="978408" cy="12685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728398" y="468473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00B050"/>
                </a:solidFill>
              </a:rPr>
              <a:t>22</a:t>
            </a:r>
            <a:endParaRPr lang="en-IN" sz="4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0552" y="6053622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00B050"/>
                </a:solidFill>
              </a:rPr>
              <a:t>23</a:t>
            </a:r>
            <a:endParaRPr lang="en-IN" sz="4000" b="1" dirty="0">
              <a:solidFill>
                <a:srgbClr val="00B05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935415" y="2391508"/>
            <a:ext cx="257908" cy="21101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4583395" y="203756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00B050"/>
                </a:solidFill>
              </a:rPr>
              <a:t>24</a:t>
            </a:r>
            <a:endParaRPr lang="en-IN" sz="4000" b="1" dirty="0">
              <a:solidFill>
                <a:srgbClr val="00B05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26831" y="3202594"/>
            <a:ext cx="246184" cy="21989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745598" y="281064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00B050"/>
                </a:solidFill>
              </a:rPr>
              <a:t>25</a:t>
            </a:r>
            <a:endParaRPr lang="en-IN" sz="4000" b="1" dirty="0">
              <a:solidFill>
                <a:srgbClr val="00B05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2988" y="3358661"/>
            <a:ext cx="5105223" cy="638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2274591" y="2991784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00B050"/>
                </a:solidFill>
              </a:rPr>
              <a:t>26</a:t>
            </a:r>
            <a:endParaRPr lang="en-IN" sz="40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55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56"/>
    </mc:Choice>
    <mc:Fallback xmlns="">
      <p:transition spd="slow" advTm="94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249" y="450885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920153" y="128954"/>
            <a:ext cx="6119446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b="1" dirty="0" smtClean="0">
                <a:solidFill>
                  <a:srgbClr val="FF0000"/>
                </a:solidFill>
              </a:rPr>
              <a:t>RELIEF FEATURES</a:t>
            </a:r>
            <a:endParaRPr lang="en-IN" sz="5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50436" y="1150308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chemeClr val="bg1"/>
                </a:solidFill>
              </a:rPr>
              <a:t>27.Himalayas</a:t>
            </a:r>
            <a:endParaRPr lang="en-IN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rgbClr val="FFFF00"/>
                </a:solidFill>
              </a:rPr>
              <a:t>28.Indo-gangtic plains</a:t>
            </a:r>
          </a:p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chemeClr val="bg1"/>
                </a:solidFill>
              </a:rPr>
              <a:t>29.Peninsular Plateau</a:t>
            </a:r>
          </a:p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rgbClr val="FFFF00"/>
                </a:solidFill>
              </a:rPr>
              <a:t>30. Costal Plains</a:t>
            </a:r>
          </a:p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chemeClr val="bg1"/>
                </a:solidFill>
              </a:rPr>
              <a:t>31.Thar </a:t>
            </a:r>
            <a:r>
              <a:rPr lang="en-IN" sz="4000" b="1" dirty="0" err="1" smtClean="0">
                <a:solidFill>
                  <a:schemeClr val="bg1"/>
                </a:solidFill>
              </a:rPr>
              <a:t>Deseart</a:t>
            </a:r>
            <a:endParaRPr lang="en-IN" sz="4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4000" b="1" dirty="0" smtClean="0">
                <a:solidFill>
                  <a:srgbClr val="FFFF00"/>
                </a:solidFill>
              </a:rPr>
              <a:t>32.Islands  </a:t>
            </a:r>
            <a:endParaRPr lang="en-IN" sz="4000" b="1" dirty="0">
              <a:solidFill>
                <a:srgbClr val="FFFF00"/>
              </a:solidFill>
            </a:endParaRPr>
          </a:p>
        </p:txBody>
      </p:sp>
      <p:sp>
        <p:nvSpPr>
          <p:cNvPr id="6" name="Arc 5"/>
          <p:cNvSpPr/>
          <p:nvPr/>
        </p:nvSpPr>
        <p:spPr>
          <a:xfrm rot="11553143">
            <a:off x="1794805" y="719385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c 6"/>
          <p:cNvSpPr/>
          <p:nvPr/>
        </p:nvSpPr>
        <p:spPr>
          <a:xfrm rot="11553143">
            <a:off x="1939487" y="641048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c 7"/>
          <p:cNvSpPr/>
          <p:nvPr/>
        </p:nvSpPr>
        <p:spPr>
          <a:xfrm rot="11553143">
            <a:off x="1650121" y="826339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3222860" y="1767553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b="1" dirty="0" smtClean="0">
                <a:solidFill>
                  <a:srgbClr val="FF0000"/>
                </a:solidFill>
              </a:rPr>
              <a:t>27</a:t>
            </a:r>
            <a:endParaRPr lang="en-IN" sz="66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7513190">
            <a:off x="2710198" y="1701394"/>
            <a:ext cx="445526" cy="227333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92D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7896" y="2300633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C00000"/>
                </a:solidFill>
              </a:rPr>
              <a:t>28</a:t>
            </a:r>
            <a:endParaRPr lang="en-IN" sz="6000" b="1" dirty="0">
              <a:solidFill>
                <a:srgbClr val="C00000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 rot="11293787">
            <a:off x="1965907" y="3299536"/>
            <a:ext cx="1154399" cy="2468461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158367" y="3483669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000" b="1" dirty="0" smtClean="0">
                <a:solidFill>
                  <a:srgbClr val="FF0000"/>
                </a:solidFill>
              </a:rPr>
              <a:t>29</a:t>
            </a:r>
            <a:endParaRPr lang="en-IN" sz="6000" b="1" dirty="0">
              <a:solidFill>
                <a:srgbClr val="FF0000"/>
              </a:solidFill>
            </a:endParaRPr>
          </a:p>
        </p:txBody>
      </p:sp>
      <p:sp>
        <p:nvSpPr>
          <p:cNvPr id="14" name="Arc 13"/>
          <p:cNvSpPr/>
          <p:nvPr/>
        </p:nvSpPr>
        <p:spPr>
          <a:xfrm rot="14132976">
            <a:off x="3746822" y="1927850"/>
            <a:ext cx="1895739" cy="4919796"/>
          </a:xfrm>
          <a:prstGeom prst="arc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c 14"/>
          <p:cNvSpPr/>
          <p:nvPr/>
        </p:nvSpPr>
        <p:spPr>
          <a:xfrm rot="9753453">
            <a:off x="1609095" y="1176988"/>
            <a:ext cx="166325" cy="4843518"/>
          </a:xfrm>
          <a:prstGeom prst="arc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3172767" y="3552340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chemeClr val="accent2">
                    <a:lumMod val="75000"/>
                  </a:schemeClr>
                </a:solidFill>
              </a:rPr>
              <a:t>30</a:t>
            </a:r>
            <a:endParaRPr lang="en-IN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78505" y="3677104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5400" b="1" dirty="0" smtClean="0">
                <a:solidFill>
                  <a:schemeClr val="accent2">
                    <a:lumMod val="75000"/>
                  </a:schemeClr>
                </a:solidFill>
              </a:rPr>
              <a:t>30</a:t>
            </a:r>
            <a:endParaRPr lang="en-IN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2482386">
            <a:off x="1342700" y="2631339"/>
            <a:ext cx="418175" cy="4962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1062867" y="2436501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</a:rPr>
              <a:t>31</a:t>
            </a:r>
            <a:endParaRPr lang="en-IN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34048" y="525461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32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93914" y="5394943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32</a:t>
            </a:r>
            <a:endParaRPr lang="en-IN" sz="4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745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32"/>
    </mc:Choice>
    <mc:Fallback xmlns="">
      <p:transition spd="slow" advTm="68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8" grpId="0"/>
      <p:bldP spid="19" grpId="0" animBg="1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9880" y="432288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931877" y="140677"/>
            <a:ext cx="6131169" cy="78544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b="1" dirty="0" smtClean="0">
                <a:solidFill>
                  <a:srgbClr val="FF0000"/>
                </a:solidFill>
              </a:rPr>
              <a:t>HIMALAYAS</a:t>
            </a:r>
            <a:endParaRPr lang="en-IN" sz="5400" b="1" dirty="0">
              <a:solidFill>
                <a:srgbClr val="FF0000"/>
              </a:solidFill>
            </a:endParaRPr>
          </a:p>
        </p:txBody>
      </p:sp>
      <p:sp>
        <p:nvSpPr>
          <p:cNvPr id="4" name="Arc 3"/>
          <p:cNvSpPr/>
          <p:nvPr/>
        </p:nvSpPr>
        <p:spPr>
          <a:xfrm rot="11553143">
            <a:off x="1425883" y="590704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6183742" y="1248370"/>
            <a:ext cx="573342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 smtClean="0">
                <a:solidFill>
                  <a:schemeClr val="bg1"/>
                </a:solidFill>
              </a:rPr>
              <a:t>32. </a:t>
            </a:r>
            <a:r>
              <a:rPr lang="en-IN" sz="3200" dirty="0" err="1" smtClean="0">
                <a:solidFill>
                  <a:schemeClr val="bg1"/>
                </a:solidFill>
              </a:rPr>
              <a:t>Himadri</a:t>
            </a:r>
            <a:r>
              <a:rPr lang="en-IN" sz="3200" dirty="0" smtClean="0">
                <a:solidFill>
                  <a:schemeClr val="bg1"/>
                </a:solidFill>
              </a:rPr>
              <a:t> (Higher Himalayas)</a:t>
            </a:r>
          </a:p>
          <a:p>
            <a:endParaRPr lang="en-IN" sz="3200" dirty="0" smtClean="0">
              <a:solidFill>
                <a:schemeClr val="bg1"/>
              </a:solidFill>
            </a:endParaRPr>
          </a:p>
          <a:p>
            <a:r>
              <a:rPr lang="en-IN" sz="3200" b="1" dirty="0" smtClean="0">
                <a:solidFill>
                  <a:srgbClr val="FFFF00"/>
                </a:solidFill>
              </a:rPr>
              <a:t>33. Himachal ( Lesser Himalayas)</a:t>
            </a:r>
          </a:p>
          <a:p>
            <a:endParaRPr lang="en-IN" sz="3200" b="1" dirty="0" smtClean="0">
              <a:solidFill>
                <a:srgbClr val="FFFF00"/>
              </a:solidFill>
            </a:endParaRPr>
          </a:p>
          <a:p>
            <a:r>
              <a:rPr lang="en-IN" sz="3200" dirty="0" smtClean="0">
                <a:solidFill>
                  <a:schemeClr val="bg1"/>
                </a:solidFill>
              </a:rPr>
              <a:t>34. </a:t>
            </a:r>
            <a:r>
              <a:rPr lang="en-IN" sz="3200" dirty="0" err="1" smtClean="0">
                <a:solidFill>
                  <a:schemeClr val="bg1"/>
                </a:solidFill>
              </a:rPr>
              <a:t>Siwaliks</a:t>
            </a:r>
            <a:r>
              <a:rPr lang="en-IN" sz="3200" dirty="0" smtClean="0">
                <a:solidFill>
                  <a:schemeClr val="bg1"/>
                </a:solidFill>
              </a:rPr>
              <a:t>  ( Outer Himalayas)</a:t>
            </a:r>
          </a:p>
          <a:p>
            <a:endParaRPr lang="en-IN" sz="3200" dirty="0" smtClean="0">
              <a:solidFill>
                <a:schemeClr val="bg1"/>
              </a:solidFill>
            </a:endParaRP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Arc 6"/>
          <p:cNvSpPr/>
          <p:nvPr/>
        </p:nvSpPr>
        <p:spPr>
          <a:xfrm rot="11553143">
            <a:off x="1425883" y="796298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c 7"/>
          <p:cNvSpPr/>
          <p:nvPr/>
        </p:nvSpPr>
        <p:spPr>
          <a:xfrm rot="11553143">
            <a:off x="1425884" y="957420"/>
            <a:ext cx="7575732" cy="2253011"/>
          </a:xfrm>
          <a:prstGeom prst="arc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4439045" y="220708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32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2271" y="253579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002060"/>
                </a:solidFill>
              </a:rPr>
              <a:t>33</a:t>
            </a:r>
            <a:endParaRPr lang="en-IN" sz="3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45610" y="292410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34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83742" y="4067366"/>
            <a:ext cx="5790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FF00"/>
                </a:solidFill>
              </a:rPr>
              <a:t>35. Highest peak in the world</a:t>
            </a:r>
          </a:p>
          <a:p>
            <a:r>
              <a:rPr lang="en-IN" sz="3600" b="1" dirty="0" smtClean="0">
                <a:solidFill>
                  <a:srgbClr val="FFFF00"/>
                </a:solidFill>
              </a:rPr>
              <a:t>( Everest )</a:t>
            </a:r>
            <a:endParaRPr lang="en-IN" sz="3600" b="1" dirty="0">
              <a:solidFill>
                <a:srgbClr val="FFFF00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>
            <a:off x="3292294" y="2207087"/>
            <a:ext cx="145876" cy="219590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3276599" y="191469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35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83742" y="5388051"/>
            <a:ext cx="5668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chemeClr val="bg1"/>
                </a:solidFill>
              </a:rPr>
              <a:t>36. Highest peak in India(K2)</a:t>
            </a:r>
            <a:endParaRPr lang="en-IN" sz="3600" b="1" dirty="0">
              <a:solidFill>
                <a:schemeClr val="bg1"/>
              </a:solidFill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2039815" y="926124"/>
            <a:ext cx="128954" cy="222738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2039815" y="66359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36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904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80"/>
    </mc:Choice>
    <mc:Fallback xmlns="">
      <p:transition spd="slow" advTm="64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173" y="53926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6107723" y="211015"/>
            <a:ext cx="5334000" cy="82061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b="1" dirty="0" smtClean="0">
                <a:solidFill>
                  <a:srgbClr val="FF0000"/>
                </a:solidFill>
              </a:rPr>
              <a:t>HIMALAYAS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1442449"/>
            <a:ext cx="6096000" cy="458959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37.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mountain range where K2 peak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situated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Karakoram Range)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38. 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Zaskar range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39. The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Patkai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Bum (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Arunachalpradesh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40. The 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Jaintia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Meghalaya)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41. The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Kasi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hills(Meghalaya)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 rot="10800000">
            <a:off x="1371598" y="363415"/>
            <a:ext cx="2414956" cy="867508"/>
          </a:xfrm>
          <a:prstGeom prst="arc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926333" y="70846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37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 rot="10800000">
            <a:off x="1496200" y="921042"/>
            <a:ext cx="2414956" cy="867508"/>
          </a:xfrm>
          <a:prstGeom prst="arc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050935" y="140012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38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11" name="Arc 10"/>
          <p:cNvSpPr/>
          <p:nvPr/>
        </p:nvSpPr>
        <p:spPr>
          <a:xfrm rot="16691632">
            <a:off x="4866750" y="2847718"/>
            <a:ext cx="856269" cy="168936"/>
          </a:xfrm>
          <a:prstGeom prst="arc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4942864" y="2142440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39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4631424" y="2947576"/>
            <a:ext cx="105508" cy="21765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4450023" y="262441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00B0F0"/>
                </a:solidFill>
              </a:rPr>
              <a:t>40</a:t>
            </a:r>
            <a:endParaRPr lang="en-IN" sz="3600" b="1" dirty="0">
              <a:solidFill>
                <a:srgbClr val="00B0F0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>
            <a:off x="4388324" y="3012437"/>
            <a:ext cx="152400" cy="15626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4113839" y="298492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41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042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4"/>
    </mc:Choice>
    <mc:Fallback xmlns="">
      <p:transition spd="slow" advTm="66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1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096" y="455734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060831" y="117231"/>
            <a:ext cx="5627077" cy="77372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b="1" dirty="0" smtClean="0">
                <a:solidFill>
                  <a:srgbClr val="FF0000"/>
                </a:solidFill>
              </a:rPr>
              <a:t>HIMALAYAS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635262" y="1415712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42. Kanchenjunga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44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43. Nanga </a:t>
            </a:r>
            <a:r>
              <a:rPr lang="en-US" sz="44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Parbat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44. </a:t>
            </a:r>
            <a:r>
              <a:rPr lang="en-US" sz="44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Kulu</a:t>
            </a: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valley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44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45. </a:t>
            </a:r>
            <a:r>
              <a:rPr lang="en-US" sz="4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Kangra</a:t>
            </a:r>
            <a:r>
              <a:rPr lang="en-US" sz="44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44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Valley</a:t>
            </a:r>
            <a:endParaRPr lang="en-US" sz="4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3692769" y="2532185"/>
            <a:ext cx="128954" cy="246184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3511061" y="2239797"/>
            <a:ext cx="621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42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1606062" y="1066800"/>
            <a:ext cx="105508" cy="24618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477108" y="78110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43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129851" y="1664677"/>
            <a:ext cx="85811" cy="937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129851" y="14338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0070C0"/>
                </a:solidFill>
              </a:rPr>
              <a:t>44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9540474">
            <a:off x="1100747" y="1836894"/>
            <a:ext cx="978408" cy="1172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02226" y="190191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0070C0"/>
                </a:solidFill>
              </a:rPr>
              <a:t>45</a:t>
            </a:r>
            <a:endParaRPr lang="en-IN" sz="24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00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72"/>
    </mc:Choice>
    <mc:Fallback xmlns="">
      <p:transition spd="slow" advTm="417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771" y="40884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072554" y="175846"/>
            <a:ext cx="5720861" cy="78544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b="1" dirty="0" smtClean="0">
                <a:solidFill>
                  <a:srgbClr val="FF0000"/>
                </a:solidFill>
              </a:rPr>
              <a:t>HIMALAYAS</a:t>
            </a:r>
            <a:endParaRPr lang="en-IN" sz="5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01508" y="1313100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46.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Nainital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47. </a:t>
            </a:r>
            <a:r>
              <a:rPr lang="en-US" sz="36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Raniket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48. </a:t>
            </a:r>
            <a:r>
              <a:rPr lang="en-US" sz="36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Mussori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49. Capital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city of </a:t>
            </a:r>
            <a:r>
              <a:rPr lang="en-US" sz="36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Himachalpradesh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</a:t>
            </a:r>
            <a:r>
              <a:rPr lang="en-US" sz="36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Simla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6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520461" y="2250831"/>
            <a:ext cx="621323" cy="10550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3053071" y="209736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00B0F0"/>
                </a:solidFill>
              </a:rPr>
              <a:t>46</a:t>
            </a:r>
            <a:endParaRPr lang="en-IN" sz="2400" b="1" dirty="0">
              <a:solidFill>
                <a:srgbClr val="00B0F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9701140">
            <a:off x="2365400" y="1908900"/>
            <a:ext cx="964571" cy="9601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170986" y="15055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47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8602648">
            <a:off x="2150383" y="1655849"/>
            <a:ext cx="1073102" cy="11584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989382" y="101066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00B050"/>
                </a:solidFill>
              </a:rPr>
              <a:t>48</a:t>
            </a:r>
            <a:endParaRPr lang="en-IN" sz="2400" b="1" dirty="0">
              <a:solidFill>
                <a:srgbClr val="00B05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12005411">
            <a:off x="1276988" y="1559838"/>
            <a:ext cx="978408" cy="1426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3700" y="12013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49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21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13"/>
    </mc:Choice>
    <mc:Fallback xmlns="">
      <p:transition spd="slow" advTm="51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665" y="526073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0" y="90021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50.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Northern Plains ( The Indo-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Gangitic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plains)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51.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Indian Plateau ( The Peninsular Plateau)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rot="1357090">
            <a:off x="1695366" y="2679168"/>
            <a:ext cx="2102265" cy="4734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2445774" y="255519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50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 rot="10634439">
            <a:off x="1648392" y="3350258"/>
            <a:ext cx="1103655" cy="247119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1899495" y="400108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51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2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89"/>
    </mc:Choice>
    <mc:Fallback xmlns="">
      <p:transition spd="slow" advTm="22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326" y="385396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61538" y="361950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5692" y="1343247"/>
            <a:ext cx="6096000" cy="15788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52.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 division of the Peninsular Plateau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Malwa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Plateau-Central high lands)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20165" y="3177783"/>
            <a:ext cx="6096000" cy="10833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53.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 division of the Peninsular Plateau( Deccan Plateau)</a:t>
            </a:r>
            <a:endParaRPr lang="en-US" sz="28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85692" y="4516800"/>
            <a:ext cx="6703566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54.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River flows in Rift valley ( Narmada)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8" name="Trapezoid 7"/>
          <p:cNvSpPr/>
          <p:nvPr/>
        </p:nvSpPr>
        <p:spPr>
          <a:xfrm rot="10800000">
            <a:off x="1535721" y="2973302"/>
            <a:ext cx="1254368" cy="485006"/>
          </a:xfrm>
          <a:prstGeom prst="trapezoi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1971490" y="287353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52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 rot="10800000">
            <a:off x="1735014" y="3716214"/>
            <a:ext cx="837921" cy="193430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878898" y="39935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2" name="Block Arc 11"/>
          <p:cNvSpPr/>
          <p:nvPr/>
        </p:nvSpPr>
        <p:spPr>
          <a:xfrm rot="21341682">
            <a:off x="1344664" y="3508675"/>
            <a:ext cx="1354302" cy="33223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4748" y="337038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54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127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13"/>
    </mc:Choice>
    <mc:Fallback xmlns="">
      <p:transition spd="slow" advTm="44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772" y="420565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61538" y="361950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3615" y="1814765"/>
            <a:ext cx="6096000" cy="30363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55.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mountain range on the south of Narmada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Satpura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56.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mountain range on the North of Narmada 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Vindya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57.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Plateau Which is rich in minerals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Chotangapur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2426677" y="3528646"/>
            <a:ext cx="879231" cy="211016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66292" y="333293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1591318" y="3332937"/>
            <a:ext cx="1043354" cy="261610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6983" y="307132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56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05908" y="3071327"/>
            <a:ext cx="386861" cy="2616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3372987" y="280971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57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251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4"/>
    </mc:Choice>
    <mc:Fallback xmlns="">
      <p:transition spd="slow" advTm="38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173" y="467457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5861538" y="186104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1538" y="1186704"/>
            <a:ext cx="6096000" cy="56712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58.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Northern boundary of Deccan Plateau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Satpura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Range)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59.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Eastern boundary of Deccan Plateau ( Eastern Ghats)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60.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Western boundary of Deccan Plateau(Western Ghats-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Sahayadri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61.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Southern boundary of Deccan Plateau(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Nilagiri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Hills)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62.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mountain range which is joint Eastern and Western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Ghats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Nilagiri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Hills)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2450123" y="3505200"/>
            <a:ext cx="1031631" cy="222738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0099" y="324359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58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8" name="Block Arc 7"/>
          <p:cNvSpPr/>
          <p:nvPr/>
        </p:nvSpPr>
        <p:spPr>
          <a:xfrm rot="19158567">
            <a:off x="2920475" y="3891938"/>
            <a:ext cx="1230924" cy="351693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 rot="17089071">
            <a:off x="1884834" y="5270971"/>
            <a:ext cx="1339277" cy="232639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82316" y="37279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59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0763" y="51256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59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2" name="Block Arc 11"/>
          <p:cNvSpPr/>
          <p:nvPr/>
        </p:nvSpPr>
        <p:spPr>
          <a:xfrm rot="15077681">
            <a:off x="871082" y="4747976"/>
            <a:ext cx="2205442" cy="186399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6247" y="43407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60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19387" y="5387290"/>
            <a:ext cx="92053" cy="6771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2208573" y="547746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C00000"/>
                </a:solidFill>
              </a:rPr>
              <a:t>61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9283" y="57859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/>
              <a:t>62</a:t>
            </a:r>
            <a:endParaRPr lang="en-IN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485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85"/>
    </mc:Choice>
    <mc:Fallback xmlns="">
      <p:transition spd="slow" advTm="73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61538" y="186104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9880" y="315057"/>
            <a:ext cx="5237197" cy="632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773615" y="1467920"/>
            <a:ext cx="6277708" cy="4589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63.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Highest peak in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Nilagiri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Hills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Dodabetta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64. The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Highest peak in </a:t>
            </a:r>
            <a:r>
              <a:rPr lang="en-US" sz="32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WesternGhats</a:t>
            </a: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Annaimudi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65.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highest peak in Eastern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Ghats(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Aroya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Konda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66. The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highest peak in South </a:t>
            </a: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 (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Annaimudi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2121878" y="5439507"/>
            <a:ext cx="105507" cy="24618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035462" y="517932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2058909" y="5719394"/>
            <a:ext cx="62969" cy="24333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035461" y="567034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2060"/>
                </a:solidFill>
              </a:rPr>
              <a:t>64</a:t>
            </a:r>
            <a:endParaRPr lang="en-IN" sz="2800" b="1" dirty="0">
              <a:solidFill>
                <a:srgbClr val="002060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2954216" y="4091354"/>
            <a:ext cx="128954" cy="31652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808094" y="388465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4480" y="562958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66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448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06"/>
    </mc:Choice>
    <mc:Fallback xmlns="">
      <p:transition spd="slow" advTm="53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7" grpId="1" animBg="1"/>
      <p:bldP spid="8" grpId="0"/>
      <p:bldP spid="9" grpId="0" animBg="1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77" y="418373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861538" y="186104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20486" y="2064533"/>
            <a:ext cx="62136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67.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Cardamom Hills(Kerala)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68.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Palani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hills 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Tamilinadu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69.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Rajamahal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hills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70.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Bundelkand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,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Bhagelkhand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high lands</a:t>
            </a:r>
            <a:endParaRPr lang="en-US" sz="28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Block Arc 4"/>
          <p:cNvSpPr/>
          <p:nvPr/>
        </p:nvSpPr>
        <p:spPr>
          <a:xfrm rot="14998142">
            <a:off x="2054931" y="5701208"/>
            <a:ext cx="315179" cy="134889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8417" y="547626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67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Minus 6"/>
          <p:cNvSpPr/>
          <p:nvPr/>
        </p:nvSpPr>
        <p:spPr>
          <a:xfrm rot="5400000">
            <a:off x="2089324" y="5285792"/>
            <a:ext cx="312199" cy="203509"/>
          </a:xfrm>
          <a:prstGeom prst="mathMin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095177" y="496983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68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3418319" y="3318971"/>
            <a:ext cx="333286" cy="168780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0362" y="305736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69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503000">
            <a:off x="2270645" y="2915480"/>
            <a:ext cx="825365" cy="40648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245422" y="279575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70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79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40"/>
    </mc:Choice>
    <mc:Fallback xmlns="">
      <p:transition spd="slow" advTm="4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3573" y="1546290"/>
            <a:ext cx="6208119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71.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Ooty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Udakamandalam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72.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Kodaikenal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73.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nearest country of India in water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Srilanka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861538" y="186104"/>
            <a:ext cx="5920154" cy="8909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PENINSULAR PLATEAU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163" y="339236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981200" y="5067300"/>
            <a:ext cx="10477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628775" y="480569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B0F0"/>
                </a:solidFill>
              </a:rPr>
              <a:t>71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5299680"/>
            <a:ext cx="104775" cy="1530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706124" y="51911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2060"/>
                </a:solidFill>
              </a:rPr>
              <a:t>72</a:t>
            </a:r>
            <a:endParaRPr lang="en-IN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56805" y="57501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73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3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33"/>
    </mc:Choice>
    <mc:Fallback xmlns="">
      <p:transition spd="slow" advTm="37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88" y="50116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86475" y="1409395"/>
            <a:ext cx="6096000" cy="40303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en-US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75.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Konkan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Maharasta,Goa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76.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Canara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Coast( Karnataka)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77. Malabar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 ( Kerala)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78.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Coramandal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 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Tamilinadu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79.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Sircar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 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80.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Utkal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 ( Odisha)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81.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Vanga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Coast ( West Bengal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86475" y="171450"/>
            <a:ext cx="5505450" cy="7048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COASTAL PLAINS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6475" y="1147785"/>
            <a:ext cx="4120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74. Gujarat coast (Gujarat)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2585339">
            <a:off x="883181" y="3778598"/>
            <a:ext cx="412006" cy="107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902017" y="342456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74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2" name="Block Arc 11"/>
          <p:cNvSpPr/>
          <p:nvPr/>
        </p:nvSpPr>
        <p:spPr>
          <a:xfrm rot="15278880">
            <a:off x="1203500" y="4431415"/>
            <a:ext cx="966832" cy="221429"/>
          </a:xfrm>
          <a:prstGeom prst="blockArc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8357" y="42767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4854849">
            <a:off x="1712777" y="5087408"/>
            <a:ext cx="423340" cy="195423"/>
          </a:xfrm>
          <a:prstGeom prst="blockArc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33507" y="492350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76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6" name="Block Arc 15"/>
          <p:cNvSpPr/>
          <p:nvPr/>
        </p:nvSpPr>
        <p:spPr>
          <a:xfrm rot="14672459">
            <a:off x="1781228" y="5503857"/>
            <a:ext cx="656635" cy="221896"/>
          </a:xfrm>
          <a:prstGeom prst="blockArc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6588" y="535610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B0F0"/>
                </a:solidFill>
              </a:rPr>
              <a:t>77</a:t>
            </a:r>
            <a:endParaRPr lang="en-IN" sz="2800" b="1" dirty="0">
              <a:solidFill>
                <a:srgbClr val="00B0F0"/>
              </a:solidFill>
            </a:endParaRPr>
          </a:p>
        </p:txBody>
      </p:sp>
      <p:sp>
        <p:nvSpPr>
          <p:cNvPr id="18" name="Block Arc 17"/>
          <p:cNvSpPr/>
          <p:nvPr/>
        </p:nvSpPr>
        <p:spPr>
          <a:xfrm rot="6518377">
            <a:off x="1943108" y="5369485"/>
            <a:ext cx="1048981" cy="432927"/>
          </a:xfrm>
          <a:prstGeom prst="blockArc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5584" y="527067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78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0" name="Block Arc 19"/>
          <p:cNvSpPr/>
          <p:nvPr/>
        </p:nvSpPr>
        <p:spPr>
          <a:xfrm rot="19090072">
            <a:off x="2494727" y="4489943"/>
            <a:ext cx="1206944" cy="326916"/>
          </a:xfrm>
          <a:prstGeom prst="blockArc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0659" y="420634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79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22" name="Block Arc 21"/>
          <p:cNvSpPr/>
          <p:nvPr/>
        </p:nvSpPr>
        <p:spPr>
          <a:xfrm rot="7945559">
            <a:off x="3385305" y="3795467"/>
            <a:ext cx="508957" cy="307409"/>
          </a:xfrm>
          <a:prstGeom prst="blockArc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5625" y="371749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80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4" name="Block Arc 23"/>
          <p:cNvSpPr/>
          <p:nvPr/>
        </p:nvSpPr>
        <p:spPr>
          <a:xfrm>
            <a:off x="3798277" y="3652370"/>
            <a:ext cx="475048" cy="295412"/>
          </a:xfrm>
          <a:prstGeom prst="blockArc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33242" y="335820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81</a:t>
            </a:r>
            <a:endParaRPr lang="en-IN" sz="28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1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50"/>
    </mc:Choice>
    <mc:Fallback xmlns="">
      <p:transition spd="slow" advTm="113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8496" y="490903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086475" y="171450"/>
            <a:ext cx="5505450" cy="7048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COASTAL PLAINS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0" y="1490065"/>
            <a:ext cx="6096000" cy="37093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82.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lake in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Odissa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Chilka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83. The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fresh water Lake in 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Kolleru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84.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salt water Lake in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Pulicat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470030" y="3903784"/>
            <a:ext cx="199292" cy="14067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3194954" y="36421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82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708031" y="4489939"/>
            <a:ext cx="105508" cy="18756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378312" y="422832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532185" y="5005754"/>
            <a:ext cx="121202" cy="1936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485709" y="48409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84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0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58"/>
    </mc:Choice>
    <mc:Fallback xmlns="">
      <p:transition spd="slow" advTm="41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834" y="479180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42892" y="375138"/>
            <a:ext cx="5638800" cy="77372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THE GREAT DESERT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0" y="1526536"/>
            <a:ext cx="6096000" cy="474488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85.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Great desert in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India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Thar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Desert 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86. The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mountain range which is caused for Forming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Thar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Desert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Aravali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Range)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87. The River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flowing in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Thar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desert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Luni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River)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Flowchart: Process 4"/>
          <p:cNvSpPr/>
          <p:nvPr/>
        </p:nvSpPr>
        <p:spPr>
          <a:xfrm rot="18809559">
            <a:off x="1125415" y="2672861"/>
            <a:ext cx="609600" cy="422031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203826" y="259372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 rot="6967602">
            <a:off x="1328659" y="2800895"/>
            <a:ext cx="689868" cy="366356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3977" y="259372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86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 rot="8331644">
            <a:off x="1137966" y="3007804"/>
            <a:ext cx="531189" cy="180324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7854" y="300328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87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138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47"/>
    </mc:Choice>
    <mc:Fallback xmlns="">
      <p:transition spd="slow" advTm="47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665" y="432288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482862" y="410308"/>
            <a:ext cx="4923692" cy="77372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 smtClean="0">
                <a:solidFill>
                  <a:srgbClr val="FF0000"/>
                </a:solidFill>
              </a:rPr>
              <a:t>ISLANDS</a:t>
            </a:r>
            <a:endParaRPr lang="en-IN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96708" y="166236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88.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Islands formed due to volcanic eruption ( Andaman Nicobar Islands)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89. Coral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Islands ( Lakshadweep)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7538" y="53457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88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8862" y="534572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89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3127" y="4828832"/>
            <a:ext cx="7063344" cy="1353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90.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nearest country to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Lakshadweep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Maldives)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4832" y="599181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FF0000"/>
                </a:solidFill>
              </a:rPr>
              <a:t>90</a:t>
            </a:r>
            <a:endParaRPr lang="en-IN" sz="3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228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98"/>
    </mc:Choice>
    <mc:Fallback xmlns="">
      <p:transition spd="slow" advTm="39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665" y="397119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224954" y="433754"/>
            <a:ext cx="5462954" cy="7385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UNION  TERRITORIALS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24954" y="1685811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91. National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Capital Territorial </a:t>
            </a:r>
            <a:endParaRPr lang="en-US" sz="2800" b="1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New Delhi)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92. Chandigarh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93. Pondicherry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4954" y="3731114"/>
            <a:ext cx="6096000" cy="10833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94.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Daiu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Daman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95.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Dadranagar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Haweli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4954" y="4882895"/>
            <a:ext cx="4531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96. Andaman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Nicobar Islands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4954" y="5499745"/>
            <a:ext cx="27533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97. Lakshadweep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80492" y="2379785"/>
            <a:ext cx="105508" cy="1289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905416" y="211817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91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039815" y="1969477"/>
            <a:ext cx="140676" cy="14869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958170" y="168581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92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508321" y="5263662"/>
            <a:ext cx="82479" cy="14245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455567" y="49765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93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6594524">
            <a:off x="1199118" y="3689922"/>
            <a:ext cx="196818" cy="394620"/>
          </a:xfrm>
          <a:prstGeom prst="half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376" y="376687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94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04808" y="4028486"/>
            <a:ext cx="124700" cy="1332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1481361" y="381027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95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8215" y="540611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96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4989" y="539547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97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20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87"/>
    </mc:Choice>
    <mc:Fallback xmlns="">
      <p:transition spd="slow" advTm="869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2831" y="2391508"/>
            <a:ext cx="71368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80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MAP READING</a:t>
            </a:r>
            <a:endParaRPr lang="en-IN" sz="80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25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3"/>
    </mc:Choice>
    <mc:Fallback xmlns="">
      <p:transition spd="slow" advTm="5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202" y="1658867"/>
            <a:ext cx="5792017" cy="396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57046" y="7033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FF00"/>
                </a:solidFill>
              </a:rPr>
              <a:t>1.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72234" y="1573409"/>
            <a:ext cx="48781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IN" sz="2800" b="1" dirty="0" smtClean="0">
                <a:solidFill>
                  <a:srgbClr val="FF0000"/>
                </a:solidFill>
              </a:rPr>
              <a:t>According to latitudes India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situated in which hemisphere?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3926" y="2581933"/>
            <a:ext cx="3492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Northern hemisphere 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73359" y="3281144"/>
            <a:ext cx="50561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2. According to longitudes  India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situated in which hemisphere?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65083" y="4411242"/>
            <a:ext cx="3224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Eastern hemisphere 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4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86"/>
    </mc:Choice>
    <mc:Fallback xmlns="">
      <p:transition spd="slow" advTm="44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FF00"/>
                </a:solidFill>
              </a:rPr>
              <a:t>2</a:t>
            </a:r>
            <a:r>
              <a:rPr lang="en-IN" sz="3200" b="1" dirty="0" smtClean="0">
                <a:solidFill>
                  <a:srgbClr val="FFFF00"/>
                </a:solidFill>
              </a:rPr>
              <a:t>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8143" y="1311074"/>
            <a:ext cx="4289181" cy="5013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978143" y="1666875"/>
            <a:ext cx="4289181" cy="8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39538" y="1411120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37 6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 flipV="1">
            <a:off x="4133850" y="144018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352925" y="1407797"/>
            <a:ext cx="45719" cy="1447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5416747" y="1552575"/>
            <a:ext cx="6775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1. Which is the south most latitude of India?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34100" y="2151176"/>
            <a:ext cx="4745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8 degrees 4 min North latitude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6747" y="2765879"/>
            <a:ext cx="6895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2</a:t>
            </a:r>
            <a:r>
              <a:rPr lang="en-IN" sz="2800" b="1" dirty="0" smtClean="0">
                <a:solidFill>
                  <a:srgbClr val="FF0000"/>
                </a:solidFill>
              </a:rPr>
              <a:t>. Which is the west most longitude of India?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4100" y="3440542"/>
            <a:ext cx="4919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68 degrees 7 min East longitude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6746" y="4185104"/>
            <a:ext cx="6449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3. Which is the Indian Standard Meridian?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81442" y="5003517"/>
            <a:ext cx="5102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82 degrees 30 min East longitude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308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55"/>
    </mc:Choice>
    <mc:Fallback xmlns="">
      <p:transition spd="slow" advTm="53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FF00"/>
                </a:solidFill>
              </a:rPr>
              <a:t>3.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469" y="1575288"/>
            <a:ext cx="4830505" cy="50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8830733">
            <a:off x="1800225" y="2000249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Aravali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 rot="20657205">
            <a:off x="2448011" y="2668444"/>
            <a:ext cx="82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Vindya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3099721" y="2794542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Narmada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860015" y="2980782"/>
            <a:ext cx="90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Satpura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 rot="20387685">
            <a:off x="2189524" y="3260547"/>
            <a:ext cx="74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Tapati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2536382" y="3891309"/>
            <a:ext cx="886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Deccan</a:t>
            </a:r>
          </a:p>
          <a:p>
            <a:r>
              <a:rPr lang="en-IN" dirty="0" smtClean="0"/>
              <a:t>Plateau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 rot="17509345">
            <a:off x="2403912" y="5037103"/>
            <a:ext cx="153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Eastern Ghats 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 rot="15349870">
            <a:off x="1515304" y="4509063"/>
            <a:ext cx="1571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Western Ghats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3885436" y="2980782"/>
            <a:ext cx="150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Chotanagapur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5829299" y="1423570"/>
            <a:ext cx="56569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IN" sz="2800" b="1" dirty="0" smtClean="0">
                <a:solidFill>
                  <a:srgbClr val="FF0000"/>
                </a:solidFill>
              </a:rPr>
              <a:t>Which is the eastern boundary of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Deccan </a:t>
            </a:r>
            <a:r>
              <a:rPr lang="en-IN" sz="2800" b="1" dirty="0" err="1" smtClean="0">
                <a:solidFill>
                  <a:srgbClr val="FF0000"/>
                </a:solidFill>
              </a:rPr>
              <a:t>plaeau</a:t>
            </a:r>
            <a:r>
              <a:rPr lang="en-IN" sz="2800" b="1" dirty="0" smtClean="0">
                <a:solidFill>
                  <a:srgbClr val="FF0000"/>
                </a:solidFill>
              </a:rPr>
              <a:t>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3085" y="2345871"/>
            <a:ext cx="2239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Eastern Ghats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1593" y="2853110"/>
            <a:ext cx="50702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2. Which  river flows in rift </a:t>
            </a:r>
            <a:r>
              <a:rPr lang="en-IN" sz="2800" b="1" dirty="0" err="1" smtClean="0">
                <a:solidFill>
                  <a:srgbClr val="FF0000"/>
                </a:solidFill>
              </a:rPr>
              <a:t>vally</a:t>
            </a:r>
            <a:r>
              <a:rPr lang="en-IN" sz="2800" b="1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23085" y="3555311"/>
            <a:ext cx="1568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Narmada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61593" y="4214474"/>
            <a:ext cx="56021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3</a:t>
            </a:r>
            <a:r>
              <a:rPr lang="en-IN" sz="2800" b="1" dirty="0" smtClean="0">
                <a:solidFill>
                  <a:srgbClr val="FF0000"/>
                </a:solidFill>
              </a:rPr>
              <a:t>. Which mountain range situated in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the North-west part of India ?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3085" y="5245243"/>
            <a:ext cx="1214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Aravali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635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11"/>
    </mc:Choice>
    <mc:Fallback xmlns="">
      <p:transition spd="slow" advTm="42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>
                <a:latin typeface="Bernard MT Condensed" panose="02050806060905020404" pitchFamily="18" charset="0"/>
              </a:rPr>
              <a:t>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031415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66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Ideas  of  Development</a:t>
            </a:r>
          </a:p>
        </p:txBody>
      </p:sp>
    </p:spTree>
    <p:extLst>
      <p:ext uri="{BB962C8B-B14F-4D97-AF65-F5344CB8AC3E}">
        <p14:creationId xmlns:p14="http://schemas.microsoft.com/office/powerpoint/2010/main" val="383855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063" y="4821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848475" y="482111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</a:rPr>
              <a:t>IMPORTANT STATES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81750" y="1681310"/>
            <a:ext cx="6096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state where Education revolution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blowing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Himachalpradesh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2. Punjab</a:t>
            </a:r>
            <a:endParaRPr lang="en-US" sz="32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3. Bihar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95575" y="1714500"/>
            <a:ext cx="152400" cy="2476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575247" y="137737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266950" y="1962150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045827" y="166976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2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981450" y="2962274"/>
            <a:ext cx="247650" cy="18097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3874144" y="258704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3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81750" y="4605187"/>
            <a:ext cx="4799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FF00"/>
                </a:solidFill>
              </a:rPr>
              <a:t>4. </a:t>
            </a:r>
            <a:r>
              <a:rPr lang="en-IN" sz="3200" b="1" dirty="0" err="1" smtClean="0">
                <a:solidFill>
                  <a:srgbClr val="FFFF00"/>
                </a:solidFill>
              </a:rPr>
              <a:t>Kudankulam</a:t>
            </a:r>
            <a:r>
              <a:rPr lang="en-IN" sz="3200" b="1" dirty="0" smtClean="0">
                <a:solidFill>
                  <a:srgbClr val="FFFF00"/>
                </a:solidFill>
              </a:rPr>
              <a:t>(</a:t>
            </a:r>
            <a:r>
              <a:rPr lang="en-IN" sz="3200" b="1" dirty="0" err="1" smtClean="0">
                <a:solidFill>
                  <a:srgbClr val="FFFF00"/>
                </a:solidFill>
              </a:rPr>
              <a:t>Tamilinadu</a:t>
            </a:r>
            <a:r>
              <a:rPr lang="en-IN" sz="3200" dirty="0" smtClean="0">
                <a:solidFill>
                  <a:srgbClr val="FFFF00"/>
                </a:solidFill>
              </a:rPr>
              <a:t>)</a:t>
            </a:r>
            <a:endParaRPr lang="en-IN" sz="3200" dirty="0">
              <a:solidFill>
                <a:srgbClr val="FFFF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695575" y="5876926"/>
            <a:ext cx="152400" cy="1143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499047" y="558453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4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7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2" grpId="0" animBg="1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513" y="4821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543675" y="482111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>
                <a:solidFill>
                  <a:srgbClr val="FF0000"/>
                </a:solidFill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</a:rPr>
              <a:t>Neighbour Countries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7000" y="1828686"/>
            <a:ext cx="6096000" cy="235756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5. Myanmar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6. Bangladesh</a:t>
            </a:r>
            <a:endParaRPr lang="en-US" sz="32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Country where Mt Everest Situated ( Nepal)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13205" y="4186254"/>
            <a:ext cx="2024272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8. Pakistan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13205" y="4977884"/>
            <a:ext cx="47523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 smtClean="0">
                <a:solidFill>
                  <a:schemeClr val="bg1"/>
                </a:solidFill>
              </a:rPr>
              <a:t>9. The neighbour country</a:t>
            </a:r>
          </a:p>
          <a:p>
            <a:r>
              <a:rPr lang="en-IN" sz="3200" b="1" dirty="0" smtClean="0">
                <a:solidFill>
                  <a:schemeClr val="bg1"/>
                </a:solidFill>
              </a:rPr>
              <a:t>Which has better HDI rank </a:t>
            </a:r>
          </a:p>
          <a:p>
            <a:r>
              <a:rPr lang="en-IN" sz="3200" b="1" dirty="0" smtClean="0">
                <a:solidFill>
                  <a:schemeClr val="bg1"/>
                </a:solidFill>
              </a:rPr>
              <a:t>Than India (Sri Lanka)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448300" y="3007470"/>
            <a:ext cx="247650" cy="36438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5375597" y="27150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5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429125" y="3189660"/>
            <a:ext cx="247650" cy="27743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4344277" y="289727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6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86124" y="2400300"/>
            <a:ext cx="485776" cy="31478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3332484" y="210791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7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09675" y="1828686"/>
            <a:ext cx="466725" cy="46683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314450" y="151447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8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86075" y="6067425"/>
            <a:ext cx="190500" cy="2095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2784797" y="577503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9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6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5" grpId="0" animBg="1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3</a:t>
            </a:r>
            <a:endParaRPr lang="en-IN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66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Production and Employment</a:t>
            </a:r>
          </a:p>
        </p:txBody>
      </p:sp>
    </p:spTree>
    <p:extLst>
      <p:ext uri="{BB962C8B-B14F-4D97-AF65-F5344CB8AC3E}">
        <p14:creationId xmlns:p14="http://schemas.microsoft.com/office/powerpoint/2010/main" val="334720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3388" y="4440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76800" y="2886075"/>
            <a:ext cx="146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</a:rPr>
              <a:t>India</a:t>
            </a:r>
            <a:endParaRPr lang="en-IN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33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4</a:t>
            </a:r>
            <a:endParaRPr lang="en-IN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66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Climate of India</a:t>
            </a:r>
          </a:p>
        </p:txBody>
      </p:sp>
    </p:spTree>
    <p:extLst>
      <p:ext uri="{BB962C8B-B14F-4D97-AF65-F5344CB8AC3E}">
        <p14:creationId xmlns:p14="http://schemas.microsoft.com/office/powerpoint/2010/main" val="2630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663" y="5202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543675" y="148640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Leh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Jaipur</a:t>
            </a: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Capital city of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Tamilinadu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(Chennai)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6550" y="4714875"/>
            <a:ext cx="1574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FF00"/>
                </a:solidFill>
              </a:rPr>
              <a:t>4. Delhi 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43675" y="482111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>
                <a:solidFill>
                  <a:srgbClr val="FF0000"/>
                </a:solidFill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</a:rPr>
              <a:t>Important Places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428875" y="1486406"/>
            <a:ext cx="161925" cy="1042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313309" y="108585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981200" y="2867025"/>
            <a:ext cx="1047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920253" y="257463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2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886075" y="5143500"/>
            <a:ext cx="95250" cy="666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2784797" y="471487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3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313309" y="2574637"/>
            <a:ext cx="115566" cy="10188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146621" y="223626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4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2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761" y="1205278"/>
            <a:ext cx="4381189" cy="530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FF00"/>
                </a:solidFill>
              </a:rPr>
              <a:t>1.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13927" y="1482209"/>
            <a:ext cx="18942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/>
              <a:t> India </a:t>
            </a:r>
            <a:r>
              <a:rPr lang="en-IN" b="1" dirty="0" smtClean="0"/>
              <a:t>Average</a:t>
            </a:r>
          </a:p>
          <a:p>
            <a:r>
              <a:rPr lang="en-IN" b="1" dirty="0" smtClean="0"/>
              <a:t> </a:t>
            </a:r>
            <a:r>
              <a:rPr lang="en-IN" b="1" dirty="0" err="1"/>
              <a:t>Temparature</a:t>
            </a:r>
            <a:r>
              <a:rPr lang="en-IN" b="1" dirty="0"/>
              <a:t> (</a:t>
            </a:r>
            <a:r>
              <a:rPr lang="en-IN" sz="1000" b="1" dirty="0"/>
              <a:t>0</a:t>
            </a:r>
            <a:r>
              <a:rPr lang="en-IN" b="1" dirty="0"/>
              <a:t>C</a:t>
            </a:r>
            <a:r>
              <a:rPr lang="en-IN" b="1" dirty="0" smtClean="0"/>
              <a:t>)</a:t>
            </a:r>
          </a:p>
          <a:p>
            <a:r>
              <a:rPr lang="en-IN" b="1" dirty="0" smtClean="0"/>
              <a:t> </a:t>
            </a:r>
            <a:r>
              <a:rPr lang="en-IN" b="1" dirty="0"/>
              <a:t>January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2625" y="1343025"/>
            <a:ext cx="51687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1.Which states have 10 degree C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average temperature in January?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2625" y="2382775"/>
            <a:ext cx="6489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J&amp;K,Himachalpradesh,Uttarakhand,Sikkim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2625" y="3133725"/>
            <a:ext cx="51687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2</a:t>
            </a:r>
            <a:r>
              <a:rPr lang="en-IN" sz="2800" b="1" dirty="0" smtClean="0">
                <a:solidFill>
                  <a:srgbClr val="FF0000"/>
                </a:solidFill>
              </a:rPr>
              <a:t>.Which states have 20 degree C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average temperature in January?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02210" y="4315562"/>
            <a:ext cx="6350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Gujarat,Madhyapradesh,Chatisghr,Odissa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4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613" y="1290507"/>
            <a:ext cx="4339737" cy="5253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FF00"/>
                </a:solidFill>
              </a:rPr>
              <a:t>2</a:t>
            </a:r>
            <a:r>
              <a:rPr lang="en-IN" sz="3200" b="1" dirty="0" smtClean="0">
                <a:solidFill>
                  <a:srgbClr val="FFFF00"/>
                </a:solidFill>
              </a:rPr>
              <a:t>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128" y="1529834"/>
            <a:ext cx="21484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 </a:t>
            </a:r>
            <a:r>
              <a:rPr lang="en-IN" b="1" dirty="0"/>
              <a:t>India Average </a:t>
            </a:r>
            <a:endParaRPr lang="en-IN" b="1" dirty="0" smtClean="0"/>
          </a:p>
          <a:p>
            <a:r>
              <a:rPr lang="en-IN" b="1" dirty="0" err="1" smtClean="0"/>
              <a:t>Temparature</a:t>
            </a:r>
            <a:r>
              <a:rPr lang="en-IN" b="1" dirty="0" smtClean="0"/>
              <a:t> </a:t>
            </a:r>
            <a:r>
              <a:rPr lang="en-IN" b="1" dirty="0"/>
              <a:t>(</a:t>
            </a:r>
            <a:r>
              <a:rPr lang="en-IN" sz="1050" b="1" dirty="0"/>
              <a:t>0</a:t>
            </a:r>
            <a:r>
              <a:rPr lang="en-IN" b="1" dirty="0"/>
              <a:t>C) </a:t>
            </a:r>
            <a:endParaRPr lang="en-IN" b="1" dirty="0" smtClean="0"/>
          </a:p>
          <a:p>
            <a:r>
              <a:rPr lang="en-IN" b="1" dirty="0" smtClean="0"/>
              <a:t>in </a:t>
            </a:r>
            <a:r>
              <a:rPr lang="en-IN" b="1" dirty="0"/>
              <a:t>the month of May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4139" y="1333894"/>
            <a:ext cx="51687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1.Which states have 30 degree C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average temperature in May?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54139" y="2364513"/>
            <a:ext cx="6192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Andhrapradesh,Tamilinadu,Rajastan</a:t>
            </a:r>
            <a:r>
              <a:rPr lang="en-IN" sz="2800" b="1" dirty="0" smtClean="0">
                <a:solidFill>
                  <a:schemeClr val="bg1"/>
                </a:solidFill>
              </a:rPr>
              <a:t> etc.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4139" y="3144038"/>
            <a:ext cx="4982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2</a:t>
            </a:r>
            <a:r>
              <a:rPr lang="en-IN" sz="2800" b="1" dirty="0" smtClean="0">
                <a:solidFill>
                  <a:srgbClr val="FF0000"/>
                </a:solidFill>
              </a:rPr>
              <a:t>.Which states have 25 degree C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 average temperature in May?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4139" y="4354450"/>
            <a:ext cx="6845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Himachalpradesh,Uttarakhand,West</a:t>
            </a:r>
            <a:r>
              <a:rPr lang="en-IN" sz="2800" b="1" dirty="0" smtClean="0">
                <a:solidFill>
                  <a:schemeClr val="bg1"/>
                </a:solidFill>
              </a:rPr>
              <a:t> Bengal, </a:t>
            </a:r>
          </a:p>
          <a:p>
            <a:r>
              <a:rPr lang="en-IN" sz="2800" b="1" dirty="0" err="1" smtClean="0">
                <a:solidFill>
                  <a:schemeClr val="bg1"/>
                </a:solidFill>
              </a:rPr>
              <a:t>Arunachalpradesh</a:t>
            </a:r>
            <a:r>
              <a:rPr lang="en-IN" sz="2800" b="1" dirty="0" smtClean="0">
                <a:solidFill>
                  <a:schemeClr val="bg1"/>
                </a:solidFill>
              </a:rPr>
              <a:t> etc.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4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FF00"/>
                </a:solidFill>
              </a:rPr>
              <a:t>3.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737" y="1236784"/>
            <a:ext cx="4567638" cy="521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877074" y="1339334"/>
            <a:ext cx="2252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 </a:t>
            </a:r>
            <a:r>
              <a:rPr lang="en-IN" b="1" dirty="0"/>
              <a:t>India - Onset </a:t>
            </a:r>
            <a:r>
              <a:rPr lang="en-IN" b="1" dirty="0" smtClean="0"/>
              <a:t>of</a:t>
            </a:r>
          </a:p>
          <a:p>
            <a:r>
              <a:rPr lang="en-IN" b="1" dirty="0" smtClean="0"/>
              <a:t> </a:t>
            </a:r>
            <a:r>
              <a:rPr lang="en-IN" b="1" dirty="0"/>
              <a:t>south-west monsoon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3580" y="3052011"/>
            <a:ext cx="20572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 </a:t>
            </a:r>
            <a:r>
              <a:rPr lang="en-IN" b="1" dirty="0"/>
              <a:t>India </a:t>
            </a:r>
            <a:r>
              <a:rPr lang="en-IN" b="1" dirty="0" smtClean="0"/>
              <a:t>– Withdrawal</a:t>
            </a:r>
          </a:p>
          <a:p>
            <a:r>
              <a:rPr lang="en-IN" b="1" dirty="0" smtClean="0"/>
              <a:t> </a:t>
            </a:r>
            <a:r>
              <a:rPr lang="en-IN" b="1" dirty="0"/>
              <a:t>of </a:t>
            </a:r>
            <a:r>
              <a:rPr lang="en-IN" b="1" dirty="0" smtClean="0"/>
              <a:t>south-west</a:t>
            </a:r>
          </a:p>
          <a:p>
            <a:r>
              <a:rPr lang="en-IN" b="1" dirty="0" smtClean="0"/>
              <a:t> </a:t>
            </a:r>
            <a:r>
              <a:rPr lang="en-IN" b="1" dirty="0"/>
              <a:t>monsoon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431482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298803" y="286734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  <a:r>
              <a:rPr lang="en-IN" dirty="0" smtClean="0"/>
              <a:t>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74302" y="3206829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10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2735547" y="2668209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871137" y="4097893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5</a:t>
            </a:r>
            <a:r>
              <a:rPr lang="en-IN" dirty="0" smtClean="0"/>
              <a:t>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857250" y="169324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july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718737" y="1956249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 </a:t>
            </a:r>
            <a:r>
              <a:rPr lang="en-IN" dirty="0" err="1" smtClean="0"/>
              <a:t>july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2735547" y="5292916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oct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3646919" y="53456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dec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3778334" y="5135072"/>
            <a:ext cx="81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 </a:t>
            </a:r>
            <a:r>
              <a:rPr lang="en-IN" dirty="0" err="1" smtClean="0"/>
              <a:t>nov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3960019" y="4855810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 </a:t>
            </a:r>
            <a:r>
              <a:rPr lang="en-IN" dirty="0" err="1" smtClean="0"/>
              <a:t>oct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2426553" y="4241040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 </a:t>
            </a:r>
            <a:r>
              <a:rPr lang="en-IN" dirty="0" err="1" smtClean="0"/>
              <a:t>sep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2511382" y="4467225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5 </a:t>
            </a:r>
            <a:r>
              <a:rPr lang="en-IN" dirty="0" err="1" smtClean="0"/>
              <a:t>sep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5454139" y="1333894"/>
            <a:ext cx="60503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1.In Which state south-west monsoons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enter first?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23119" y="2344125"/>
            <a:ext cx="112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Kerala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54139" y="3021234"/>
            <a:ext cx="59157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2.When do the  south-west monsoons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Reach Gujarat?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55189" y="3975341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June 15</a:t>
            </a:r>
            <a:r>
              <a:rPr lang="en-IN" sz="2800" b="1" baseline="30000" dirty="0" smtClean="0">
                <a:solidFill>
                  <a:schemeClr val="bg1"/>
                </a:solidFill>
              </a:rPr>
              <a:t>th</a:t>
            </a:r>
            <a:r>
              <a:rPr lang="en-IN" sz="2800" b="1" dirty="0" smtClean="0">
                <a:solidFill>
                  <a:schemeClr val="bg1"/>
                </a:solidFill>
              </a:rPr>
              <a:t> 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3591" y="2901657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15 </a:t>
            </a:r>
            <a:r>
              <a:rPr lang="en-IN" dirty="0" err="1" smtClean="0"/>
              <a:t>june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5546607" y="4582254"/>
            <a:ext cx="60503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3</a:t>
            </a:r>
            <a:r>
              <a:rPr lang="en-IN" sz="2800" b="1" dirty="0" smtClean="0">
                <a:solidFill>
                  <a:srgbClr val="FF0000"/>
                </a:solidFill>
              </a:rPr>
              <a:t>.In Which state south-west monsoons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enter last?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56314" y="5530314"/>
            <a:ext cx="1464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Rajastan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4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  <p:bldP spid="25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5</a:t>
            </a:r>
            <a:endParaRPr lang="en-IN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Indian Rivers and Water Resources</a:t>
            </a:r>
            <a:endParaRPr lang="en-IN" sz="54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05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43675" y="482111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>
                <a:solidFill>
                  <a:srgbClr val="FF0000"/>
                </a:solidFill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</a:rPr>
              <a:t>HIMALAYAN RIVERS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88" y="4821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297224" y="1864475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Indus River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Sutlez</a:t>
            </a:r>
            <a:endParaRPr lang="en-US" sz="32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Ganges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 err="1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Bhrahmaputra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628650" y="1151417"/>
            <a:ext cx="2124075" cy="1506057"/>
          </a:xfrm>
          <a:custGeom>
            <a:avLst/>
            <a:gdLst>
              <a:gd name="connsiteX0" fmla="*/ 1990725 w 1990725"/>
              <a:gd name="connsiteY0" fmla="*/ 610707 h 1229832"/>
              <a:gd name="connsiteX1" fmla="*/ 790575 w 1990725"/>
              <a:gd name="connsiteY1" fmla="*/ 1107 h 1229832"/>
              <a:gd name="connsiteX2" fmla="*/ 257175 w 1990725"/>
              <a:gd name="connsiteY2" fmla="*/ 744057 h 1229832"/>
              <a:gd name="connsiteX3" fmla="*/ 9525 w 1990725"/>
              <a:gd name="connsiteY3" fmla="*/ 1210782 h 1229832"/>
              <a:gd name="connsiteX4" fmla="*/ 561975 w 1990725"/>
              <a:gd name="connsiteY4" fmla="*/ 115407 h 1229832"/>
              <a:gd name="connsiteX5" fmla="*/ 19050 w 1990725"/>
              <a:gd name="connsiteY5" fmla="*/ 1163157 h 1229832"/>
              <a:gd name="connsiteX6" fmla="*/ 19050 w 1990725"/>
              <a:gd name="connsiteY6" fmla="*/ 1163157 h 1229832"/>
              <a:gd name="connsiteX7" fmla="*/ 0 w 1990725"/>
              <a:gd name="connsiteY7" fmla="*/ 1229832 h 1229832"/>
              <a:gd name="connsiteX8" fmla="*/ 0 w 1990725"/>
              <a:gd name="connsiteY8" fmla="*/ 1229832 h 122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725" h="1229832">
                <a:moveTo>
                  <a:pt x="1990725" y="610707"/>
                </a:moveTo>
                <a:cubicBezTo>
                  <a:pt x="1535112" y="294794"/>
                  <a:pt x="1079500" y="-21118"/>
                  <a:pt x="790575" y="1107"/>
                </a:cubicBezTo>
                <a:cubicBezTo>
                  <a:pt x="501650" y="23332"/>
                  <a:pt x="387350" y="542444"/>
                  <a:pt x="257175" y="744057"/>
                </a:cubicBezTo>
                <a:cubicBezTo>
                  <a:pt x="127000" y="945670"/>
                  <a:pt x="-41275" y="1315557"/>
                  <a:pt x="9525" y="1210782"/>
                </a:cubicBezTo>
                <a:cubicBezTo>
                  <a:pt x="60325" y="1106007"/>
                  <a:pt x="560387" y="123345"/>
                  <a:pt x="561975" y="115407"/>
                </a:cubicBezTo>
                <a:cubicBezTo>
                  <a:pt x="563563" y="107469"/>
                  <a:pt x="19050" y="1163157"/>
                  <a:pt x="19050" y="1163157"/>
                </a:cubicBezTo>
                <a:lnTo>
                  <a:pt x="19050" y="1163157"/>
                </a:lnTo>
                <a:lnTo>
                  <a:pt x="0" y="1229832"/>
                </a:lnTo>
                <a:lnTo>
                  <a:pt x="0" y="1229832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690687" y="85902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844062" y="1848519"/>
            <a:ext cx="1828800" cy="378866"/>
          </a:xfrm>
          <a:custGeom>
            <a:avLst/>
            <a:gdLst>
              <a:gd name="connsiteX0" fmla="*/ 1828800 w 1828800"/>
              <a:gd name="connsiteY0" fmla="*/ 132681 h 378866"/>
              <a:gd name="connsiteX1" fmla="*/ 1148861 w 1828800"/>
              <a:gd name="connsiteY1" fmla="*/ 3727 h 378866"/>
              <a:gd name="connsiteX2" fmla="*/ 480646 w 1828800"/>
              <a:gd name="connsiteY2" fmla="*/ 261635 h 378866"/>
              <a:gd name="connsiteX3" fmla="*/ 0 w 1828800"/>
              <a:gd name="connsiteY3" fmla="*/ 378866 h 378866"/>
              <a:gd name="connsiteX4" fmla="*/ 0 w 1828800"/>
              <a:gd name="connsiteY4" fmla="*/ 378866 h 37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378866">
                <a:moveTo>
                  <a:pt x="1828800" y="132681"/>
                </a:moveTo>
                <a:cubicBezTo>
                  <a:pt x="1601176" y="57458"/>
                  <a:pt x="1373553" y="-17765"/>
                  <a:pt x="1148861" y="3727"/>
                </a:cubicBezTo>
                <a:cubicBezTo>
                  <a:pt x="924169" y="25219"/>
                  <a:pt x="672123" y="199112"/>
                  <a:pt x="480646" y="261635"/>
                </a:cubicBezTo>
                <a:cubicBezTo>
                  <a:pt x="289169" y="324158"/>
                  <a:pt x="0" y="378866"/>
                  <a:pt x="0" y="378866"/>
                </a:cubicBezTo>
                <a:lnTo>
                  <a:pt x="0" y="378866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887215" y="152460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2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356682" y="2091125"/>
            <a:ext cx="1613525" cy="1746738"/>
          </a:xfrm>
          <a:custGeom>
            <a:avLst/>
            <a:gdLst>
              <a:gd name="connsiteX0" fmla="*/ 218478 w 1613525"/>
              <a:gd name="connsiteY0" fmla="*/ 0 h 1746738"/>
              <a:gd name="connsiteX1" fmla="*/ 7463 w 1613525"/>
              <a:gd name="connsiteY1" fmla="*/ 480646 h 1746738"/>
              <a:gd name="connsiteX2" fmla="*/ 183309 w 1613525"/>
              <a:gd name="connsiteY2" fmla="*/ 726831 h 1746738"/>
              <a:gd name="connsiteX3" fmla="*/ 1367340 w 1613525"/>
              <a:gd name="connsiteY3" fmla="*/ 1101969 h 1746738"/>
              <a:gd name="connsiteX4" fmla="*/ 1613525 w 1613525"/>
              <a:gd name="connsiteY4" fmla="*/ 1746738 h 1746738"/>
              <a:gd name="connsiteX5" fmla="*/ 1613525 w 1613525"/>
              <a:gd name="connsiteY5" fmla="*/ 1746738 h 174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3525" h="1746738">
                <a:moveTo>
                  <a:pt x="218478" y="0"/>
                </a:moveTo>
                <a:cubicBezTo>
                  <a:pt x="115901" y="179753"/>
                  <a:pt x="13325" y="359507"/>
                  <a:pt x="7463" y="480646"/>
                </a:cubicBezTo>
                <a:cubicBezTo>
                  <a:pt x="1601" y="601785"/>
                  <a:pt x="-43337" y="623277"/>
                  <a:pt x="183309" y="726831"/>
                </a:cubicBezTo>
                <a:cubicBezTo>
                  <a:pt x="409955" y="830385"/>
                  <a:pt x="1128971" y="931985"/>
                  <a:pt x="1367340" y="1101969"/>
                </a:cubicBezTo>
                <a:cubicBezTo>
                  <a:pt x="1605709" y="1271953"/>
                  <a:pt x="1613525" y="1746738"/>
                  <a:pt x="1613525" y="1746738"/>
                </a:cubicBezTo>
                <a:lnTo>
                  <a:pt x="1613525" y="1746738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2672862" y="266287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99107" y="2227385"/>
            <a:ext cx="1835991" cy="1059492"/>
          </a:xfrm>
          <a:custGeom>
            <a:avLst/>
            <a:gdLst>
              <a:gd name="connsiteX0" fmla="*/ 0 w 1835991"/>
              <a:gd name="connsiteY0" fmla="*/ 0 h 1059492"/>
              <a:gd name="connsiteX1" fmla="*/ 961292 w 1835991"/>
              <a:gd name="connsiteY1" fmla="*/ 187569 h 1059492"/>
              <a:gd name="connsiteX2" fmla="*/ 1336431 w 1835991"/>
              <a:gd name="connsiteY2" fmla="*/ 117231 h 1059492"/>
              <a:gd name="connsiteX3" fmla="*/ 1711569 w 1835991"/>
              <a:gd name="connsiteY3" fmla="*/ 199293 h 1059492"/>
              <a:gd name="connsiteX4" fmla="*/ 1828800 w 1835991"/>
              <a:gd name="connsiteY4" fmla="*/ 398585 h 1059492"/>
              <a:gd name="connsiteX5" fmla="*/ 1535723 w 1835991"/>
              <a:gd name="connsiteY5" fmla="*/ 550985 h 1059492"/>
              <a:gd name="connsiteX6" fmla="*/ 855784 w 1835991"/>
              <a:gd name="connsiteY6" fmla="*/ 890954 h 1059492"/>
              <a:gd name="connsiteX7" fmla="*/ 926123 w 1835991"/>
              <a:gd name="connsiteY7" fmla="*/ 1055077 h 1059492"/>
              <a:gd name="connsiteX8" fmla="*/ 867507 w 1835991"/>
              <a:gd name="connsiteY8" fmla="*/ 996462 h 105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5991" h="1059492">
                <a:moveTo>
                  <a:pt x="0" y="0"/>
                </a:moveTo>
                <a:cubicBezTo>
                  <a:pt x="369277" y="84015"/>
                  <a:pt x="738554" y="168031"/>
                  <a:pt x="961292" y="187569"/>
                </a:cubicBezTo>
                <a:cubicBezTo>
                  <a:pt x="1184030" y="207107"/>
                  <a:pt x="1211385" y="115277"/>
                  <a:pt x="1336431" y="117231"/>
                </a:cubicBezTo>
                <a:cubicBezTo>
                  <a:pt x="1461477" y="119185"/>
                  <a:pt x="1629508" y="152401"/>
                  <a:pt x="1711569" y="199293"/>
                </a:cubicBezTo>
                <a:cubicBezTo>
                  <a:pt x="1793630" y="246185"/>
                  <a:pt x="1858108" y="339970"/>
                  <a:pt x="1828800" y="398585"/>
                </a:cubicBezTo>
                <a:cubicBezTo>
                  <a:pt x="1799492" y="457200"/>
                  <a:pt x="1535723" y="550985"/>
                  <a:pt x="1535723" y="550985"/>
                </a:cubicBezTo>
                <a:cubicBezTo>
                  <a:pt x="1373554" y="633046"/>
                  <a:pt x="957384" y="806939"/>
                  <a:pt x="855784" y="890954"/>
                </a:cubicBezTo>
                <a:cubicBezTo>
                  <a:pt x="754184" y="974969"/>
                  <a:pt x="924169" y="1037492"/>
                  <a:pt x="926123" y="1055077"/>
                </a:cubicBezTo>
                <a:cubicBezTo>
                  <a:pt x="928077" y="1072662"/>
                  <a:pt x="897792" y="1034562"/>
                  <a:pt x="867507" y="996462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125818" y="210938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7005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21" grpId="0" animBg="1"/>
      <p:bldP spid="22" grpId="0"/>
      <p:bldP spid="23" grpId="0" animBg="1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43675" y="482111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>
                <a:solidFill>
                  <a:srgbClr val="FF0000"/>
                </a:solidFill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</a:rPr>
              <a:t>PENINSULAR RIVERS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88" y="4821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390530" y="137871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5. 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Luni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6. </a:t>
            </a:r>
            <a:r>
              <a:rPr lang="en-US" sz="32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Sabrmati</a:t>
            </a:r>
            <a:endParaRPr lang="en-US" sz="32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7. 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Mahi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river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8. Narmada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125415" y="2839590"/>
            <a:ext cx="527782" cy="372533"/>
          </a:xfrm>
          <a:custGeom>
            <a:avLst/>
            <a:gdLst>
              <a:gd name="connsiteX0" fmla="*/ 0 w 527782"/>
              <a:gd name="connsiteY0" fmla="*/ 372533 h 372533"/>
              <a:gd name="connsiteX1" fmla="*/ 164123 w 527782"/>
              <a:gd name="connsiteY1" fmla="*/ 267025 h 372533"/>
              <a:gd name="connsiteX2" fmla="*/ 257908 w 527782"/>
              <a:gd name="connsiteY2" fmla="*/ 138072 h 372533"/>
              <a:gd name="connsiteX3" fmla="*/ 504093 w 527782"/>
              <a:gd name="connsiteY3" fmla="*/ 9118 h 372533"/>
              <a:gd name="connsiteX4" fmla="*/ 504093 w 527782"/>
              <a:gd name="connsiteY4" fmla="*/ 20841 h 37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782" h="372533">
                <a:moveTo>
                  <a:pt x="0" y="372533"/>
                </a:moveTo>
                <a:cubicBezTo>
                  <a:pt x="60569" y="339317"/>
                  <a:pt x="121138" y="306102"/>
                  <a:pt x="164123" y="267025"/>
                </a:cubicBezTo>
                <a:cubicBezTo>
                  <a:pt x="207108" y="227948"/>
                  <a:pt x="201246" y="181056"/>
                  <a:pt x="257908" y="138072"/>
                </a:cubicBezTo>
                <a:cubicBezTo>
                  <a:pt x="314570" y="95088"/>
                  <a:pt x="463062" y="28657"/>
                  <a:pt x="504093" y="9118"/>
                </a:cubicBezTo>
                <a:cubicBezTo>
                  <a:pt x="545124" y="-10421"/>
                  <a:pt x="524608" y="5210"/>
                  <a:pt x="504093" y="20841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456669" y="258013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Freeform 11"/>
          <p:cNvSpPr/>
          <p:nvPr/>
        </p:nvSpPr>
        <p:spPr>
          <a:xfrm>
            <a:off x="1383323" y="3387969"/>
            <a:ext cx="246185" cy="246185"/>
          </a:xfrm>
          <a:custGeom>
            <a:avLst/>
            <a:gdLst>
              <a:gd name="connsiteX0" fmla="*/ 0 w 246185"/>
              <a:gd name="connsiteY0" fmla="*/ 246185 h 246185"/>
              <a:gd name="connsiteX1" fmla="*/ 105508 w 246185"/>
              <a:gd name="connsiteY1" fmla="*/ 70339 h 246185"/>
              <a:gd name="connsiteX2" fmla="*/ 246185 w 246185"/>
              <a:gd name="connsiteY2" fmla="*/ 0 h 246185"/>
              <a:gd name="connsiteX3" fmla="*/ 175846 w 246185"/>
              <a:gd name="connsiteY3" fmla="*/ 35169 h 24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185" h="246185">
                <a:moveTo>
                  <a:pt x="0" y="246185"/>
                </a:moveTo>
                <a:cubicBezTo>
                  <a:pt x="32238" y="178777"/>
                  <a:pt x="64477" y="111370"/>
                  <a:pt x="105508" y="70339"/>
                </a:cubicBezTo>
                <a:cubicBezTo>
                  <a:pt x="146539" y="29308"/>
                  <a:pt x="246185" y="0"/>
                  <a:pt x="246185" y="0"/>
                </a:cubicBezTo>
                <a:lnTo>
                  <a:pt x="175846" y="35169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530506" y="299381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Freeform 13"/>
          <p:cNvSpPr/>
          <p:nvPr/>
        </p:nvSpPr>
        <p:spPr>
          <a:xfrm>
            <a:off x="1441938" y="3419566"/>
            <a:ext cx="509335" cy="308372"/>
          </a:xfrm>
          <a:custGeom>
            <a:avLst/>
            <a:gdLst>
              <a:gd name="connsiteX0" fmla="*/ 0 w 509335"/>
              <a:gd name="connsiteY0" fmla="*/ 308372 h 308372"/>
              <a:gd name="connsiteX1" fmla="*/ 363416 w 509335"/>
              <a:gd name="connsiteY1" fmla="*/ 15296 h 308372"/>
              <a:gd name="connsiteX2" fmla="*/ 492370 w 509335"/>
              <a:gd name="connsiteY2" fmla="*/ 38742 h 308372"/>
              <a:gd name="connsiteX3" fmla="*/ 504093 w 509335"/>
              <a:gd name="connsiteY3" fmla="*/ 15296 h 308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335" h="308372">
                <a:moveTo>
                  <a:pt x="0" y="308372"/>
                </a:moveTo>
                <a:cubicBezTo>
                  <a:pt x="140677" y="184303"/>
                  <a:pt x="281355" y="60234"/>
                  <a:pt x="363416" y="15296"/>
                </a:cubicBezTo>
                <a:cubicBezTo>
                  <a:pt x="445477" y="-29642"/>
                  <a:pt x="468924" y="38742"/>
                  <a:pt x="492370" y="38742"/>
                </a:cubicBezTo>
                <a:cubicBezTo>
                  <a:pt x="515816" y="38742"/>
                  <a:pt x="509954" y="27019"/>
                  <a:pt x="504093" y="15296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1790628" y="307950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Freeform 15"/>
          <p:cNvSpPr/>
          <p:nvPr/>
        </p:nvSpPr>
        <p:spPr>
          <a:xfrm>
            <a:off x="1456504" y="3364519"/>
            <a:ext cx="1368476" cy="539262"/>
          </a:xfrm>
          <a:custGeom>
            <a:avLst/>
            <a:gdLst>
              <a:gd name="connsiteX0" fmla="*/ 0 w 1368476"/>
              <a:gd name="connsiteY0" fmla="*/ 539262 h 539262"/>
              <a:gd name="connsiteX1" fmla="*/ 550984 w 1368476"/>
              <a:gd name="connsiteY1" fmla="*/ 257908 h 539262"/>
              <a:gd name="connsiteX2" fmla="*/ 961292 w 1368476"/>
              <a:gd name="connsiteY2" fmla="*/ 211016 h 539262"/>
              <a:gd name="connsiteX3" fmla="*/ 1336430 w 1368476"/>
              <a:gd name="connsiteY3" fmla="*/ 35169 h 539262"/>
              <a:gd name="connsiteX4" fmla="*/ 1348153 w 1368476"/>
              <a:gd name="connsiteY4" fmla="*/ 0 h 539262"/>
              <a:gd name="connsiteX5" fmla="*/ 1348153 w 1368476"/>
              <a:gd name="connsiteY5" fmla="*/ 0 h 53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476" h="539262">
                <a:moveTo>
                  <a:pt x="0" y="539262"/>
                </a:moveTo>
                <a:cubicBezTo>
                  <a:pt x="195384" y="425939"/>
                  <a:pt x="390769" y="312616"/>
                  <a:pt x="550984" y="257908"/>
                </a:cubicBezTo>
                <a:cubicBezTo>
                  <a:pt x="711199" y="203200"/>
                  <a:pt x="830384" y="248139"/>
                  <a:pt x="961292" y="211016"/>
                </a:cubicBezTo>
                <a:cubicBezTo>
                  <a:pt x="1092200" y="173893"/>
                  <a:pt x="1271953" y="70338"/>
                  <a:pt x="1336430" y="35169"/>
                </a:cubicBezTo>
                <a:cubicBezTo>
                  <a:pt x="1400907" y="0"/>
                  <a:pt x="1348153" y="0"/>
                  <a:pt x="1348153" y="0"/>
                </a:cubicBezTo>
                <a:lnTo>
                  <a:pt x="1348153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2555543" y="304872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90530" y="4555488"/>
            <a:ext cx="1850635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9. 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Tapathi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430215" y="3657600"/>
            <a:ext cx="1254370" cy="363415"/>
          </a:xfrm>
          <a:custGeom>
            <a:avLst/>
            <a:gdLst>
              <a:gd name="connsiteX0" fmla="*/ 0 w 1254370"/>
              <a:gd name="connsiteY0" fmla="*/ 363415 h 363415"/>
              <a:gd name="connsiteX1" fmla="*/ 351693 w 1254370"/>
              <a:gd name="connsiteY1" fmla="*/ 257908 h 363415"/>
              <a:gd name="connsiteX2" fmla="*/ 609600 w 1254370"/>
              <a:gd name="connsiteY2" fmla="*/ 222738 h 363415"/>
              <a:gd name="connsiteX3" fmla="*/ 1078523 w 1254370"/>
              <a:gd name="connsiteY3" fmla="*/ 58615 h 363415"/>
              <a:gd name="connsiteX4" fmla="*/ 1184031 w 1254370"/>
              <a:gd name="connsiteY4" fmla="*/ 23446 h 363415"/>
              <a:gd name="connsiteX5" fmla="*/ 1254370 w 1254370"/>
              <a:gd name="connsiteY5" fmla="*/ 0 h 363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4370" h="363415">
                <a:moveTo>
                  <a:pt x="0" y="363415"/>
                </a:moveTo>
                <a:cubicBezTo>
                  <a:pt x="125046" y="322384"/>
                  <a:pt x="250093" y="281354"/>
                  <a:pt x="351693" y="257908"/>
                </a:cubicBezTo>
                <a:cubicBezTo>
                  <a:pt x="453293" y="234462"/>
                  <a:pt x="488462" y="255953"/>
                  <a:pt x="609600" y="222738"/>
                </a:cubicBezTo>
                <a:cubicBezTo>
                  <a:pt x="730738" y="189522"/>
                  <a:pt x="982785" y="91830"/>
                  <a:pt x="1078523" y="58615"/>
                </a:cubicBezTo>
                <a:cubicBezTo>
                  <a:pt x="1174261" y="25400"/>
                  <a:pt x="1184031" y="23446"/>
                  <a:pt x="1184031" y="23446"/>
                </a:cubicBezTo>
                <a:lnTo>
                  <a:pt x="1254370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2331304" y="349900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0553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  <p:bldP spid="19" grpId="0" animBg="1"/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819" y="294542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473336" y="83527"/>
            <a:ext cx="4933950" cy="82281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>
                <a:solidFill>
                  <a:srgbClr val="FF0000"/>
                </a:solidFill>
              </a:rPr>
              <a:t> </a:t>
            </a:r>
            <a:r>
              <a:rPr lang="en-IN" sz="4000" b="1" dirty="0" smtClean="0">
                <a:solidFill>
                  <a:srgbClr val="FF0000"/>
                </a:solidFill>
              </a:rPr>
              <a:t>PENINSULAR RIVERS 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9846" y="1232816"/>
            <a:ext cx="668215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10.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Kaveri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11.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Penna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12.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second longest Peninsular River (Krishna river)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13. Tungabhadra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14. The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longest Peninsular River ( Godavari)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15. Mahanadi</a:t>
            </a:r>
          </a:p>
        </p:txBody>
      </p:sp>
      <p:sp>
        <p:nvSpPr>
          <p:cNvPr id="5" name="Freeform 4"/>
          <p:cNvSpPr/>
          <p:nvPr/>
        </p:nvSpPr>
        <p:spPr>
          <a:xfrm>
            <a:off x="1834142" y="5001323"/>
            <a:ext cx="592535" cy="274062"/>
          </a:xfrm>
          <a:custGeom>
            <a:avLst/>
            <a:gdLst>
              <a:gd name="connsiteX0" fmla="*/ 592535 w 592535"/>
              <a:gd name="connsiteY0" fmla="*/ 274062 h 274062"/>
              <a:gd name="connsiteX1" fmla="*/ 240843 w 592535"/>
              <a:gd name="connsiteY1" fmla="*/ 215446 h 274062"/>
              <a:gd name="connsiteX2" fmla="*/ 29827 w 592535"/>
              <a:gd name="connsiteY2" fmla="*/ 27877 h 274062"/>
              <a:gd name="connsiteX3" fmla="*/ 6381 w 592535"/>
              <a:gd name="connsiteY3" fmla="*/ 4431 h 27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35" h="274062">
                <a:moveTo>
                  <a:pt x="592535" y="274062"/>
                </a:moveTo>
                <a:cubicBezTo>
                  <a:pt x="463581" y="265269"/>
                  <a:pt x="334628" y="256477"/>
                  <a:pt x="240843" y="215446"/>
                </a:cubicBezTo>
                <a:cubicBezTo>
                  <a:pt x="147058" y="174415"/>
                  <a:pt x="68904" y="63046"/>
                  <a:pt x="29827" y="27877"/>
                </a:cubicBezTo>
                <a:cubicBezTo>
                  <a:pt x="-9250" y="-7292"/>
                  <a:pt x="-1435" y="-1431"/>
                  <a:pt x="6381" y="4431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834142" y="498299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10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059655" y="4806462"/>
            <a:ext cx="413914" cy="82061"/>
          </a:xfrm>
          <a:custGeom>
            <a:avLst/>
            <a:gdLst>
              <a:gd name="connsiteX0" fmla="*/ 413914 w 413914"/>
              <a:gd name="connsiteY0" fmla="*/ 82061 h 82061"/>
              <a:gd name="connsiteX1" fmla="*/ 191176 w 413914"/>
              <a:gd name="connsiteY1" fmla="*/ 58615 h 82061"/>
              <a:gd name="connsiteX2" fmla="*/ 3607 w 413914"/>
              <a:gd name="connsiteY2" fmla="*/ 58615 h 82061"/>
              <a:gd name="connsiteX3" fmla="*/ 85668 w 413914"/>
              <a:gd name="connsiteY3" fmla="*/ 0 h 8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914" h="82061">
                <a:moveTo>
                  <a:pt x="413914" y="82061"/>
                </a:moveTo>
                <a:cubicBezTo>
                  <a:pt x="336737" y="72292"/>
                  <a:pt x="259560" y="62523"/>
                  <a:pt x="191176" y="58615"/>
                </a:cubicBezTo>
                <a:cubicBezTo>
                  <a:pt x="122791" y="54707"/>
                  <a:pt x="21192" y="68384"/>
                  <a:pt x="3607" y="58615"/>
                </a:cubicBezTo>
                <a:cubicBezTo>
                  <a:pt x="-13978" y="48846"/>
                  <a:pt x="35845" y="24423"/>
                  <a:pt x="85668" y="0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130409" y="463674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11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464899" y="4231527"/>
            <a:ext cx="1149347" cy="305304"/>
          </a:xfrm>
          <a:custGeom>
            <a:avLst/>
            <a:gdLst>
              <a:gd name="connsiteX0" fmla="*/ 1149347 w 1149347"/>
              <a:gd name="connsiteY0" fmla="*/ 305304 h 305304"/>
              <a:gd name="connsiteX1" fmla="*/ 832824 w 1149347"/>
              <a:gd name="connsiteY1" fmla="*/ 117735 h 305304"/>
              <a:gd name="connsiteX2" fmla="*/ 539747 w 1149347"/>
              <a:gd name="connsiteY2" fmla="*/ 82565 h 305304"/>
              <a:gd name="connsiteX3" fmla="*/ 47378 w 1149347"/>
              <a:gd name="connsiteY3" fmla="*/ 12227 h 305304"/>
              <a:gd name="connsiteX4" fmla="*/ 47378 w 1149347"/>
              <a:gd name="connsiteY4" fmla="*/ 504 h 30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347" h="305304">
                <a:moveTo>
                  <a:pt x="1149347" y="305304"/>
                </a:moveTo>
                <a:cubicBezTo>
                  <a:pt x="1041885" y="230081"/>
                  <a:pt x="934424" y="154858"/>
                  <a:pt x="832824" y="117735"/>
                </a:cubicBezTo>
                <a:cubicBezTo>
                  <a:pt x="731224" y="80612"/>
                  <a:pt x="539747" y="82565"/>
                  <a:pt x="539747" y="82565"/>
                </a:cubicBezTo>
                <a:lnTo>
                  <a:pt x="47378" y="12227"/>
                </a:lnTo>
                <a:cubicBezTo>
                  <a:pt x="-34684" y="-1450"/>
                  <a:pt x="6347" y="-473"/>
                  <a:pt x="47378" y="504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112497" y="416009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12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76400" y="4304785"/>
            <a:ext cx="382027" cy="243769"/>
          </a:xfrm>
          <a:custGeom>
            <a:avLst/>
            <a:gdLst>
              <a:gd name="connsiteX0" fmla="*/ 0 w 382027"/>
              <a:gd name="connsiteY0" fmla="*/ 243769 h 243769"/>
              <a:gd name="connsiteX1" fmla="*/ 351692 w 382027"/>
              <a:gd name="connsiteY1" fmla="*/ 21030 h 243769"/>
              <a:gd name="connsiteX2" fmla="*/ 363415 w 382027"/>
              <a:gd name="connsiteY2" fmla="*/ 9307 h 243769"/>
              <a:gd name="connsiteX3" fmla="*/ 363415 w 382027"/>
              <a:gd name="connsiteY3" fmla="*/ 9307 h 243769"/>
              <a:gd name="connsiteX4" fmla="*/ 363415 w 382027"/>
              <a:gd name="connsiteY4" fmla="*/ 9307 h 24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027" h="243769">
                <a:moveTo>
                  <a:pt x="0" y="243769"/>
                </a:moveTo>
                <a:lnTo>
                  <a:pt x="351692" y="21030"/>
                </a:lnTo>
                <a:cubicBezTo>
                  <a:pt x="412261" y="-18047"/>
                  <a:pt x="363415" y="9307"/>
                  <a:pt x="363415" y="9307"/>
                </a:cubicBezTo>
                <a:lnTo>
                  <a:pt x="363415" y="9307"/>
                </a:lnTo>
                <a:lnTo>
                  <a:pt x="363415" y="9307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1414212" y="423152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52954" y="3798277"/>
            <a:ext cx="1172308" cy="621323"/>
          </a:xfrm>
          <a:custGeom>
            <a:avLst/>
            <a:gdLst>
              <a:gd name="connsiteX0" fmla="*/ 1172308 w 1172308"/>
              <a:gd name="connsiteY0" fmla="*/ 621323 h 621323"/>
              <a:gd name="connsiteX1" fmla="*/ 961292 w 1172308"/>
              <a:gd name="connsiteY1" fmla="*/ 152400 h 621323"/>
              <a:gd name="connsiteX2" fmla="*/ 0 w 1172308"/>
              <a:gd name="connsiteY2" fmla="*/ 0 h 621323"/>
              <a:gd name="connsiteX3" fmla="*/ 0 w 1172308"/>
              <a:gd name="connsiteY3" fmla="*/ 0 h 62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308" h="621323">
                <a:moveTo>
                  <a:pt x="1172308" y="621323"/>
                </a:moveTo>
                <a:cubicBezTo>
                  <a:pt x="1164492" y="438638"/>
                  <a:pt x="1156677" y="255954"/>
                  <a:pt x="961292" y="152400"/>
                </a:cubicBezTo>
                <a:cubicBezTo>
                  <a:pt x="765907" y="48846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867413" y="355270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14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2474055" y="3294185"/>
            <a:ext cx="1042868" cy="550984"/>
          </a:xfrm>
          <a:custGeom>
            <a:avLst/>
            <a:gdLst>
              <a:gd name="connsiteX0" fmla="*/ 1042868 w 1042868"/>
              <a:gd name="connsiteY0" fmla="*/ 550984 h 550984"/>
              <a:gd name="connsiteX1" fmla="*/ 562222 w 1042868"/>
              <a:gd name="connsiteY1" fmla="*/ 281353 h 550984"/>
              <a:gd name="connsiteX2" fmla="*/ 562222 w 1042868"/>
              <a:gd name="connsiteY2" fmla="*/ 187569 h 550984"/>
              <a:gd name="connsiteX3" fmla="*/ 245699 w 1042868"/>
              <a:gd name="connsiteY3" fmla="*/ 35169 h 550984"/>
              <a:gd name="connsiteX4" fmla="*/ 11237 w 1042868"/>
              <a:gd name="connsiteY4" fmla="*/ 23446 h 550984"/>
              <a:gd name="connsiteX5" fmla="*/ 34683 w 1042868"/>
              <a:gd name="connsiteY5" fmla="*/ 0 h 550984"/>
              <a:gd name="connsiteX6" fmla="*/ 34683 w 1042868"/>
              <a:gd name="connsiteY6" fmla="*/ 0 h 550984"/>
              <a:gd name="connsiteX7" fmla="*/ 34683 w 1042868"/>
              <a:gd name="connsiteY7" fmla="*/ 0 h 55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2868" h="550984">
                <a:moveTo>
                  <a:pt x="1042868" y="550984"/>
                </a:moveTo>
                <a:cubicBezTo>
                  <a:pt x="842599" y="446453"/>
                  <a:pt x="642330" y="341922"/>
                  <a:pt x="562222" y="281353"/>
                </a:cubicBezTo>
                <a:cubicBezTo>
                  <a:pt x="482114" y="220784"/>
                  <a:pt x="614976" y="228600"/>
                  <a:pt x="562222" y="187569"/>
                </a:cubicBezTo>
                <a:cubicBezTo>
                  <a:pt x="509468" y="146538"/>
                  <a:pt x="337530" y="62523"/>
                  <a:pt x="245699" y="35169"/>
                </a:cubicBezTo>
                <a:cubicBezTo>
                  <a:pt x="153868" y="7815"/>
                  <a:pt x="46406" y="29307"/>
                  <a:pt x="11237" y="23446"/>
                </a:cubicBezTo>
                <a:cubicBezTo>
                  <a:pt x="-23932" y="17584"/>
                  <a:pt x="34683" y="0"/>
                  <a:pt x="34683" y="0"/>
                </a:cubicBezTo>
                <a:lnTo>
                  <a:pt x="34683" y="0"/>
                </a:lnTo>
                <a:lnTo>
                  <a:pt x="34683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2825262" y="327953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15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5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845" y="35646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356461"/>
            <a:ext cx="5672379" cy="991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IMPORTANT STATES,PLACES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83824" y="1348353"/>
            <a:ext cx="6096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16.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17. Kerala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18.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Maharasta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19.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Uttarapradesh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20.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Uttarakhand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21. 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Madyapradesh</a:t>
            </a:r>
            <a:endParaRPr lang="en-US" sz="28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22.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Telangana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49196" y="4426721"/>
            <a:ext cx="145279" cy="12818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649196" y="42899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16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939896" y="5537674"/>
            <a:ext cx="145278" cy="1025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810098" y="527606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17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452785" y="4059252"/>
            <a:ext cx="290557" cy="12818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1452785" y="386173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18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21835" y="2563738"/>
            <a:ext cx="220621" cy="18800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667380" y="225354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19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60249" y="2008262"/>
            <a:ext cx="186398" cy="17946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281994" y="170530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20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85173" y="3341449"/>
            <a:ext cx="275076" cy="15378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2092684" y="306901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21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53448" y="4187439"/>
            <a:ext cx="195748" cy="1025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2416616" y="386173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22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55522" y="5905144"/>
            <a:ext cx="247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FF00"/>
                </a:solidFill>
              </a:rPr>
              <a:t>23.Hiwarebajar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9103004">
            <a:off x="978339" y="3966840"/>
            <a:ext cx="644591" cy="10752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674444" y="390350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23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1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94" y="410997"/>
            <a:ext cx="10275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FF00"/>
                </a:solidFill>
              </a:rPr>
              <a:t>1</a:t>
            </a:r>
            <a:r>
              <a:rPr lang="en-IN" sz="3200" b="1" dirty="0" smtClean="0">
                <a:solidFill>
                  <a:srgbClr val="FFFF00"/>
                </a:solidFill>
              </a:rPr>
              <a:t>. Read the following map and answer the below questions.</a:t>
            </a:r>
            <a:endParaRPr lang="en-IN" sz="32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142" y="1544072"/>
            <a:ext cx="7058758" cy="412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3681032">
            <a:off x="1409701" y="2600325"/>
            <a:ext cx="93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yamuna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 rot="3083662">
            <a:off x="2676525" y="3042424"/>
            <a:ext cx="836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gomati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 rot="3475293">
            <a:off x="2038693" y="2828924"/>
            <a:ext cx="87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Ganges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 rot="4226794">
            <a:off x="3476707" y="299885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Gandak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 rot="4535386">
            <a:off x="4146874" y="3042424"/>
            <a:ext cx="565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Kosi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 rot="19037176">
            <a:off x="809443" y="3362099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Chambal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 rot="18105736">
            <a:off x="1436984" y="3611318"/>
            <a:ext cx="77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Betwa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 rot="17338360">
            <a:off x="3168747" y="3797114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Son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 rot="18284411">
            <a:off x="2207600" y="3698909"/>
            <a:ext cx="77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Tamsa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7683734" y="1399996"/>
            <a:ext cx="44705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1.What are north tributaries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Of Ganges?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89216" y="2354103"/>
            <a:ext cx="39013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Yamuna,Gomati,Gandak</a:t>
            </a:r>
            <a:r>
              <a:rPr lang="en-IN" sz="2800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en-IN" sz="2800" b="1" dirty="0" err="1" smtClean="0">
                <a:solidFill>
                  <a:schemeClr val="bg1"/>
                </a:solidFill>
              </a:rPr>
              <a:t>Kosi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83734" y="3340264"/>
            <a:ext cx="44850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2</a:t>
            </a:r>
            <a:r>
              <a:rPr lang="en-IN" sz="2800" b="1" dirty="0" smtClean="0">
                <a:solidFill>
                  <a:srgbClr val="FF0000"/>
                </a:solidFill>
              </a:rPr>
              <a:t>.What are south tributaries </a:t>
            </a:r>
          </a:p>
          <a:p>
            <a:r>
              <a:rPr lang="en-IN" sz="2800" b="1" dirty="0" smtClean="0">
                <a:solidFill>
                  <a:srgbClr val="FF0000"/>
                </a:solidFill>
              </a:rPr>
              <a:t>Of Ganges?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68330" y="4329100"/>
            <a:ext cx="36456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>
                <a:solidFill>
                  <a:schemeClr val="bg1"/>
                </a:solidFill>
              </a:rPr>
              <a:t>Chambal,Betwa,Tamsa</a:t>
            </a:r>
            <a:r>
              <a:rPr lang="en-IN" sz="2800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en-IN" sz="2800" b="1" dirty="0" smtClean="0">
                <a:solidFill>
                  <a:schemeClr val="bg1"/>
                </a:solidFill>
              </a:rPr>
              <a:t>Son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>
                <a:latin typeface="Bernard MT Condensed" panose="02050806060905020404" pitchFamily="18" charset="0"/>
              </a:rPr>
              <a:t>6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The People</a:t>
            </a:r>
            <a:endParaRPr lang="en-IN" sz="54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8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763" y="415436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194536"/>
            <a:ext cx="5672379" cy="991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IMPORTANT STATES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3824" y="1264964"/>
            <a:ext cx="36284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smtClean="0">
                <a:solidFill>
                  <a:schemeClr val="bg1"/>
                </a:solidFill>
              </a:rPr>
              <a:t>Kerala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smtClean="0">
                <a:solidFill>
                  <a:srgbClr val="FFFF00"/>
                </a:solidFill>
              </a:rPr>
              <a:t>Haryana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err="1" smtClean="0">
                <a:solidFill>
                  <a:schemeClr val="bg1"/>
                </a:solidFill>
              </a:rPr>
              <a:t>Arunachalpradesh</a:t>
            </a:r>
            <a:endParaRPr lang="en-IN" sz="3200" b="1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smtClean="0">
                <a:solidFill>
                  <a:srgbClr val="FFFF00"/>
                </a:solidFill>
              </a:rPr>
              <a:t>Bihar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smtClean="0">
                <a:solidFill>
                  <a:schemeClr val="bg1"/>
                </a:solidFill>
              </a:rPr>
              <a:t>West </a:t>
            </a:r>
            <a:r>
              <a:rPr lang="en-IN" sz="3200" b="1" dirty="0" err="1" smtClean="0">
                <a:solidFill>
                  <a:schemeClr val="bg1"/>
                </a:solidFill>
              </a:rPr>
              <a:t>Begal</a:t>
            </a:r>
            <a:endParaRPr lang="en-IN" sz="3200" b="1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sz="3200" b="1" dirty="0" smtClean="0">
                <a:solidFill>
                  <a:srgbClr val="FFFF00"/>
                </a:solidFill>
              </a:rPr>
              <a:t>Mizoram</a:t>
            </a:r>
          </a:p>
          <a:p>
            <a:pPr marL="342900" indent="-342900">
              <a:buAutoNum type="arabicPeriod"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90725" y="5591175"/>
            <a:ext cx="114300" cy="152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921321" y="532956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771650" y="2247900"/>
            <a:ext cx="219075" cy="1809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1739083" y="198629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5005754" y="2338387"/>
            <a:ext cx="199292" cy="17112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4997574" y="198629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3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28646" y="2860431"/>
            <a:ext cx="164123" cy="18756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3427003" y="25247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4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794411" y="3400424"/>
            <a:ext cx="250051" cy="26889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3677054" y="314610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626863" y="3396722"/>
            <a:ext cx="187569" cy="2688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4587476" y="314610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6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17608" y="5743575"/>
            <a:ext cx="5015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800" b="1" dirty="0" smtClean="0">
                <a:solidFill>
                  <a:schemeClr val="bg1"/>
                </a:solidFill>
              </a:rPr>
              <a:t>7. The </a:t>
            </a:r>
            <a:r>
              <a:rPr lang="en-US" sz="2800" b="1" dirty="0">
                <a:solidFill>
                  <a:schemeClr val="bg1"/>
                </a:solidFill>
              </a:rPr>
              <a:t>highest populated city in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lvl="0"/>
            <a:r>
              <a:rPr lang="en-US" sz="2800" b="1" dirty="0" err="1" smtClean="0">
                <a:solidFill>
                  <a:schemeClr val="bg1"/>
                </a:solidFill>
              </a:rPr>
              <a:t>Andhrapradesh</a:t>
            </a:r>
            <a:r>
              <a:rPr lang="en-US" sz="2800" b="1" dirty="0" smtClean="0">
                <a:solidFill>
                  <a:schemeClr val="bg1"/>
                </a:solidFill>
              </a:rPr>
              <a:t>(</a:t>
            </a:r>
            <a:r>
              <a:rPr lang="en-US" sz="2800" b="1" dirty="0" err="1" smtClean="0">
                <a:solidFill>
                  <a:schemeClr val="bg1"/>
                </a:solidFill>
              </a:rPr>
              <a:t>Vishakapatnam</a:t>
            </a:r>
            <a:r>
              <a:rPr lang="en-US" sz="2800" b="1" dirty="0">
                <a:solidFill>
                  <a:schemeClr val="bg1"/>
                </a:solidFill>
              </a:rPr>
              <a:t>)</a:t>
            </a:r>
          </a:p>
          <a:p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000374" y="4286250"/>
            <a:ext cx="142876" cy="857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2888108" y="392939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6234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9" grpId="0"/>
      <p:bldP spid="18" grpId="0" animBg="1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7</a:t>
            </a:r>
            <a:endParaRPr lang="en-IN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People </a:t>
            </a:r>
            <a:r>
              <a:rPr lang="en-US" sz="54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and Settlement</a:t>
            </a:r>
            <a:endParaRPr lang="en-IN" sz="54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6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680" y="373672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194536"/>
            <a:ext cx="5672379" cy="991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MEGA CITIES 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27782" y="1974078"/>
            <a:ext cx="229223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IN" sz="3200" b="1" dirty="0" smtClean="0">
                <a:solidFill>
                  <a:schemeClr val="bg1"/>
                </a:solidFill>
              </a:rPr>
              <a:t>Mumbai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IN" sz="3200" b="1" dirty="0" smtClean="0">
                <a:solidFill>
                  <a:srgbClr val="FFFF00"/>
                </a:solidFill>
              </a:rPr>
              <a:t>New Delhi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IN" sz="3200" b="1" dirty="0" smtClean="0">
                <a:solidFill>
                  <a:schemeClr val="bg1"/>
                </a:solidFill>
              </a:rPr>
              <a:t>Kolkata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34796" y="4307080"/>
            <a:ext cx="94004" cy="7691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585270" y="387979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324456" y="2435551"/>
            <a:ext cx="153824" cy="9400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281752" y="205811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4238714" y="3497572"/>
            <a:ext cx="59821" cy="11729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4042186" y="313488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501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88" y="42496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194536"/>
            <a:ext cx="5672379" cy="991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METROPOLITAN  CITIES 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2275" y="1385381"/>
            <a:ext cx="266611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200" b="1" dirty="0" smtClean="0">
                <a:solidFill>
                  <a:schemeClr val="bg1"/>
                </a:solidFill>
              </a:rPr>
              <a:t>4. Chennai</a:t>
            </a:r>
          </a:p>
          <a:p>
            <a:pPr>
              <a:lnSpc>
                <a:spcPct val="200000"/>
              </a:lnSpc>
            </a:pPr>
            <a:r>
              <a:rPr lang="en-IN" sz="3200" b="1" dirty="0" smtClean="0">
                <a:solidFill>
                  <a:srgbClr val="FFFF00"/>
                </a:solidFill>
              </a:rPr>
              <a:t>5. Hyderabad</a:t>
            </a:r>
          </a:p>
          <a:p>
            <a:pPr>
              <a:lnSpc>
                <a:spcPct val="200000"/>
              </a:lnSpc>
            </a:pPr>
            <a:r>
              <a:rPr lang="en-IN" sz="3200" b="1" dirty="0" smtClean="0">
                <a:solidFill>
                  <a:schemeClr val="bg1"/>
                </a:solidFill>
              </a:rPr>
              <a:t>6. Ahmedabad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619375" y="5048250"/>
            <a:ext cx="85725" cy="857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422847" y="463766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4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543175" y="4327594"/>
            <a:ext cx="85725" cy="10477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465709" y="395024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Oval 8"/>
          <p:cNvSpPr/>
          <p:nvPr/>
        </p:nvSpPr>
        <p:spPr>
          <a:xfrm>
            <a:off x="1433512" y="3482755"/>
            <a:ext cx="161925" cy="857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1433512" y="311756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72275" y="4631322"/>
            <a:ext cx="5502981" cy="1353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7. The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capital city of Karnataka </a:t>
            </a:r>
            <a:endParaRPr lang="en-US" sz="3200" b="1" dirty="0" smtClean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( </a:t>
            </a:r>
            <a:r>
              <a:rPr lang="en-US" sz="3200" b="1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Benglure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81225" y="5048250"/>
            <a:ext cx="152400" cy="857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029791" y="463132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7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3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2" grpId="0" animBg="1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513" y="282086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194536"/>
            <a:ext cx="5672379" cy="99189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JET AGE CITIES,</a:t>
            </a:r>
          </a:p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important place 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60203" y="126936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8. The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city where Indira Gandhi International Airport Situated </a:t>
            </a:r>
            <a:endParaRPr lang="en-US" sz="3200" b="1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 (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New Delhi)</a:t>
            </a:r>
          </a:p>
          <a:p>
            <a:pPr lvl="0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9. The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city where Rajiv Gandhi International Airport Situated(Hyderabad)</a:t>
            </a:r>
            <a:endParaRPr lang="en-US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0203" y="5780782"/>
            <a:ext cx="29151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IN" sz="3200" b="1" dirty="0" smtClean="0">
                <a:solidFill>
                  <a:schemeClr val="bg1"/>
                </a:solidFill>
              </a:rPr>
              <a:t>10.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Barahampur</a:t>
            </a:r>
            <a:endParaRPr lang="en-US" sz="3200" b="1" dirty="0">
              <a:solidFill>
                <a:schemeClr val="bg1"/>
              </a:solidFill>
            </a:endParaRPr>
          </a:p>
          <a:p>
            <a:r>
              <a:rPr lang="en-IN" sz="3200" b="1" dirty="0" smtClean="0">
                <a:solidFill>
                  <a:schemeClr val="bg1"/>
                </a:solidFill>
              </a:rPr>
              <a:t> 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981200" y="2324100"/>
            <a:ext cx="114300" cy="1047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1898972" y="193357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8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457450" y="4181475"/>
            <a:ext cx="114300" cy="952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318072" y="377190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0" name="Oval 9"/>
          <p:cNvSpPr/>
          <p:nvPr/>
        </p:nvSpPr>
        <p:spPr>
          <a:xfrm>
            <a:off x="3238500" y="3771900"/>
            <a:ext cx="104775" cy="857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3094359" y="33528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10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41253" y="46745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>
                <a:latin typeface="Bernard MT Condensed" panose="02050806060905020404" pitchFamily="18" charset="0"/>
              </a:rPr>
              <a:t>8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5108" y="3645877"/>
            <a:ext cx="11153042" cy="1406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People and Migration</a:t>
            </a:r>
            <a:endParaRPr lang="en-IN" sz="54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9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88" y="482111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91193"/>
            <a:ext cx="5672379" cy="8136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IMPORTANT STATES, places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66421" y="904875"/>
            <a:ext cx="62222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The capital city of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Andhrapradesh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(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Amaravathi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)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Viziawada</a:t>
            </a:r>
            <a:endParaRPr lang="en-US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6421" y="2311727"/>
            <a:ext cx="2969467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3. </a:t>
            </a:r>
            <a:r>
              <a:rPr lang="en-IN" sz="2800" b="1" dirty="0" err="1" smtClean="0">
                <a:solidFill>
                  <a:schemeClr val="bg1"/>
                </a:solidFill>
              </a:rPr>
              <a:t>Madhyapradesh</a:t>
            </a:r>
            <a:endParaRPr lang="en-IN" sz="28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4. Manipur</a:t>
            </a: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5. Karnataka</a:t>
            </a: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6.Chhatisgarh</a:t>
            </a: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7. </a:t>
            </a:r>
            <a:r>
              <a:rPr lang="en-IN" sz="2800" b="1" dirty="0" err="1" smtClean="0">
                <a:solidFill>
                  <a:schemeClr val="bg1"/>
                </a:solidFill>
              </a:rPr>
              <a:t>Rajastan</a:t>
            </a:r>
            <a:endParaRPr lang="en-IN" sz="28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8. </a:t>
            </a:r>
            <a:r>
              <a:rPr lang="en-IN" sz="2800" b="1" dirty="0" err="1" smtClean="0">
                <a:solidFill>
                  <a:schemeClr val="bg1"/>
                </a:solidFill>
              </a:rPr>
              <a:t>Odissa</a:t>
            </a:r>
            <a:endParaRPr lang="en-IN" sz="28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chemeClr val="bg1"/>
                </a:solidFill>
              </a:rPr>
              <a:t>9. </a:t>
            </a:r>
            <a:r>
              <a:rPr lang="en-IN" sz="2800" b="1" dirty="0" err="1" smtClean="0">
                <a:solidFill>
                  <a:schemeClr val="bg1"/>
                </a:solidFill>
              </a:rPr>
              <a:t>Uttarakhand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549971" y="4648200"/>
            <a:ext cx="85725" cy="76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366267" y="438659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1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635696" y="4524375"/>
            <a:ext cx="97979" cy="12382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592833" y="42011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190750" y="3352800"/>
            <a:ext cx="247650" cy="1809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2254696" y="30105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</a:rPr>
              <a:t>3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76800" y="3010555"/>
            <a:ext cx="105508" cy="26161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4693096" y="274894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1758462" y="5029200"/>
            <a:ext cx="246184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1786747" y="470932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6" name="Oval 15"/>
          <p:cNvSpPr/>
          <p:nvPr/>
        </p:nvSpPr>
        <p:spPr>
          <a:xfrm>
            <a:off x="2776537" y="3533775"/>
            <a:ext cx="233362" cy="14727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817297" y="318167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18" name="Oval 17"/>
          <p:cNvSpPr/>
          <p:nvPr/>
        </p:nvSpPr>
        <p:spPr>
          <a:xfrm>
            <a:off x="1090246" y="2748945"/>
            <a:ext cx="187569" cy="17010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1145033" y="241884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20" name="Oval 19"/>
          <p:cNvSpPr/>
          <p:nvPr/>
        </p:nvSpPr>
        <p:spPr>
          <a:xfrm>
            <a:off x="3481753" y="3868615"/>
            <a:ext cx="199292" cy="14067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3379898" y="353377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22" name="Oval 21"/>
          <p:cNvSpPr/>
          <p:nvPr/>
        </p:nvSpPr>
        <p:spPr>
          <a:xfrm>
            <a:off x="2438400" y="2121877"/>
            <a:ext cx="154433" cy="1898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2205844" y="186026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2520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496" y="209549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83824" y="91193"/>
            <a:ext cx="5672379" cy="8136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 smtClean="0">
                <a:solidFill>
                  <a:srgbClr val="FF0000"/>
                </a:solidFill>
              </a:rPr>
              <a:t>IMPORTANT STATES, places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1172308"/>
            <a:ext cx="29091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chemeClr val="bg1"/>
                </a:solidFill>
              </a:rPr>
              <a:t>10. </a:t>
            </a:r>
            <a:r>
              <a:rPr lang="en-IN" sz="3200" b="1" dirty="0" err="1" smtClean="0">
                <a:solidFill>
                  <a:schemeClr val="bg1"/>
                </a:solidFill>
              </a:rPr>
              <a:t>Tamilinadu</a:t>
            </a:r>
            <a:endParaRPr lang="en-IN" sz="32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rgbClr val="FFFF00"/>
                </a:solidFill>
              </a:rPr>
              <a:t>11. West Bengal</a:t>
            </a:r>
          </a:p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chemeClr val="bg1"/>
                </a:solidFill>
              </a:rPr>
              <a:t>12. Jharkhand</a:t>
            </a:r>
          </a:p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rgbClr val="FFFF00"/>
                </a:solidFill>
              </a:rPr>
              <a:t>13. Nagaland</a:t>
            </a:r>
          </a:p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chemeClr val="bg1"/>
                </a:solidFill>
              </a:rPr>
              <a:t>14. Assam</a:t>
            </a:r>
          </a:p>
          <a:p>
            <a:pPr>
              <a:lnSpc>
                <a:spcPct val="150000"/>
              </a:lnSpc>
            </a:pPr>
            <a:r>
              <a:rPr lang="en-IN" sz="3200" b="1" dirty="0" smtClean="0">
                <a:solidFill>
                  <a:srgbClr val="FFFF00"/>
                </a:solidFill>
              </a:rPr>
              <a:t>15. Meghalaya</a:t>
            </a:r>
          </a:p>
          <a:p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2497015" y="4958862"/>
            <a:ext cx="128954" cy="1289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024522" y="466647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10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915508" y="3194537"/>
            <a:ext cx="152400" cy="24032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442739" y="290214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11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28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22203" y="105508"/>
            <a:ext cx="2532184" cy="25321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Lesson</a:t>
            </a:r>
          </a:p>
          <a:p>
            <a:pPr algn="ctr"/>
            <a:r>
              <a:rPr lang="en-IN" sz="4000" b="1" dirty="0" smtClean="0">
                <a:latin typeface="Bernard MT Condensed" panose="02050806060905020404" pitchFamily="18" charset="0"/>
              </a:rPr>
              <a:t>9 To 12</a:t>
            </a:r>
            <a:endParaRPr lang="en-IN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43683" y="3133725"/>
            <a:ext cx="11153042" cy="32861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 smtClean="0">
              <a:solidFill>
                <a:srgbClr val="7030A0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9. Rampur </a:t>
            </a:r>
            <a:r>
              <a:rPr lang="en-US" sz="5400" b="1" dirty="0">
                <a:solidFill>
                  <a:srgbClr val="00B050"/>
                </a:solidFill>
                <a:latin typeface="Berlin Sans FB Demi" panose="020E0802020502020306" pitchFamily="34" charset="0"/>
              </a:rPr>
              <a:t>: A Village </a:t>
            </a:r>
            <a:r>
              <a:rPr lang="en-US" sz="5400" b="1" dirty="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Economy</a:t>
            </a:r>
          </a:p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10. </a:t>
            </a:r>
            <a:r>
              <a:rPr lang="en-US" sz="5400" b="1" dirty="0" err="1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Globalisation</a:t>
            </a:r>
            <a:endParaRPr lang="en-US" sz="5400" b="1" dirty="0" smtClean="0">
              <a:solidFill>
                <a:srgbClr val="7030A0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11. Food Security</a:t>
            </a:r>
          </a:p>
          <a:p>
            <a:pPr algn="ctr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Berlin Sans FB Demi" panose="020E0802020502020306" pitchFamily="34" charset="0"/>
              </a:rPr>
              <a:t>12. Sustainable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Berlin Sans FB Demi" panose="020E0802020502020306" pitchFamily="34" charset="0"/>
              </a:rPr>
              <a:t>Development with Equity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Berlin Sans FB Demi" panose="020E0802020502020306" pitchFamily="34" charset="0"/>
            </a:endParaRPr>
          </a:p>
          <a:p>
            <a:pPr algn="ctr"/>
            <a:endParaRPr lang="en-IN" sz="54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15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AMBABU\RAMBABU\BABU\SSC MATERIAL\MAPS\inde04s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038" y="453536"/>
            <a:ext cx="5105223" cy="596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488391" y="814161"/>
            <a:ext cx="4951740" cy="20256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lvl="0" indent="-9144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Rampur</a:t>
            </a:r>
          </a:p>
          <a:p>
            <a:pPr marL="914400" lvl="0" indent="-9144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en-US" sz="4800" b="1" dirty="0" err="1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Uttarapradesh</a:t>
            </a:r>
            <a:r>
              <a:rPr lang="en-US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endParaRPr lang="en-US" sz="5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88391" y="2946027"/>
            <a:ext cx="2420856" cy="14947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3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. </a:t>
            </a:r>
            <a:r>
              <a:rPr lang="en-US" sz="36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Jalasindh</a:t>
            </a:r>
            <a:endParaRPr lang="en-US" sz="3600" b="1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4. Narmada</a:t>
            </a:r>
            <a:endParaRPr lang="en-US" sz="36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Gautam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33852" y="4666776"/>
            <a:ext cx="51115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5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. </a:t>
            </a:r>
            <a:r>
              <a:rPr lang="en-US" sz="40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Sardhar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sarovar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Gautami" panose="020B0502040204020203" pitchFamily="34" charset="0"/>
              </a:rPr>
              <a:t> dam</a:t>
            </a:r>
            <a:endParaRPr lang="en-IN" sz="40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580555" y="2314575"/>
            <a:ext cx="123825" cy="12382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288506" y="185382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1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943225" y="2631936"/>
            <a:ext cx="219075" cy="20790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816194" y="223814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Freeform 10"/>
          <p:cNvSpPr/>
          <p:nvPr/>
        </p:nvSpPr>
        <p:spPr>
          <a:xfrm>
            <a:off x="1728909" y="3569586"/>
            <a:ext cx="1044627" cy="247650"/>
          </a:xfrm>
          <a:custGeom>
            <a:avLst/>
            <a:gdLst>
              <a:gd name="connsiteX0" fmla="*/ 0 w 1044627"/>
              <a:gd name="connsiteY0" fmla="*/ 342900 h 342900"/>
              <a:gd name="connsiteX1" fmla="*/ 514350 w 1044627"/>
              <a:gd name="connsiteY1" fmla="*/ 28575 h 342900"/>
              <a:gd name="connsiteX2" fmla="*/ 933450 w 1044627"/>
              <a:gd name="connsiteY2" fmla="*/ 28575 h 342900"/>
              <a:gd name="connsiteX3" fmla="*/ 1028700 w 1044627"/>
              <a:gd name="connsiteY3" fmla="*/ 47625 h 342900"/>
              <a:gd name="connsiteX4" fmla="*/ 666750 w 1044627"/>
              <a:gd name="connsiteY4" fmla="*/ 0 h 342900"/>
              <a:gd name="connsiteX5" fmla="*/ 666750 w 1044627"/>
              <a:gd name="connsiteY5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4627" h="342900">
                <a:moveTo>
                  <a:pt x="0" y="342900"/>
                </a:moveTo>
                <a:cubicBezTo>
                  <a:pt x="179387" y="211931"/>
                  <a:pt x="358775" y="80962"/>
                  <a:pt x="514350" y="28575"/>
                </a:cubicBezTo>
                <a:cubicBezTo>
                  <a:pt x="669925" y="-23812"/>
                  <a:pt x="847725" y="25400"/>
                  <a:pt x="933450" y="28575"/>
                </a:cubicBezTo>
                <a:cubicBezTo>
                  <a:pt x="1019175" y="31750"/>
                  <a:pt x="1073150" y="52387"/>
                  <a:pt x="1028700" y="47625"/>
                </a:cubicBezTo>
                <a:cubicBezTo>
                  <a:pt x="984250" y="42862"/>
                  <a:pt x="666750" y="0"/>
                  <a:pt x="666750" y="0"/>
                </a:cubicBezTo>
                <a:lnTo>
                  <a:pt x="666750" y="0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lowchart: Predefined Process 11"/>
          <p:cNvSpPr/>
          <p:nvPr/>
        </p:nvSpPr>
        <p:spPr>
          <a:xfrm rot="4287822">
            <a:off x="1847541" y="3664903"/>
            <a:ext cx="252669" cy="99657"/>
          </a:xfrm>
          <a:prstGeom prst="flowChartPredefined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1988281" y="3495675"/>
            <a:ext cx="173894" cy="739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951401" y="300684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3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83029" y="310516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4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2899" y="355168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0000"/>
                </a:solidFill>
              </a:rPr>
              <a:t>5</a:t>
            </a:r>
            <a:endParaRPr lang="en-IN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73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85634" y="1880919"/>
            <a:ext cx="507587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</a:t>
            </a:r>
            <a:endParaRPr lang="en-US" sz="8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82589" y="5288160"/>
            <a:ext cx="4881967" cy="1191699"/>
            <a:chOff x="7001024" y="5134658"/>
            <a:chExt cx="4881967" cy="1191699"/>
          </a:xfrm>
        </p:grpSpPr>
        <p:sp>
          <p:nvSpPr>
            <p:cNvPr id="4" name="Horizontal Scroll 3"/>
            <p:cNvSpPr/>
            <p:nvPr/>
          </p:nvSpPr>
          <p:spPr>
            <a:xfrm>
              <a:off x="8131999" y="5346302"/>
              <a:ext cx="3750992" cy="689069"/>
            </a:xfrm>
            <a:prstGeom prst="horizontalScroll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FFFF00"/>
                  </a:solidFill>
                </a:rPr>
                <a:t>www.</a:t>
              </a:r>
              <a:r>
                <a:rPr lang="en-IN" sz="2400" dirty="0">
                  <a:solidFill>
                    <a:srgbClr val="FFC000"/>
                  </a:solidFill>
                </a:rPr>
                <a:t>digital</a:t>
              </a:r>
              <a:r>
                <a:rPr lang="en-IN" sz="2400" dirty="0">
                  <a:solidFill>
                    <a:prstClr val="white"/>
                  </a:solidFill>
                </a:rPr>
                <a:t>social</a:t>
              </a:r>
              <a:r>
                <a:rPr lang="en-IN" sz="2400" dirty="0">
                  <a:solidFill>
                    <a:srgbClr val="92D050"/>
                  </a:solidFill>
                </a:rPr>
                <a:t>teacher</a:t>
              </a:r>
              <a:r>
                <a:rPr lang="en-IN" sz="2400" dirty="0">
                  <a:solidFill>
                    <a:srgbClr val="FFFF00"/>
                  </a:solidFill>
                </a:rPr>
                <a:t>.in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4" y="5134658"/>
              <a:ext cx="1130975" cy="119169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82927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7.6|3.1|1.8|2.9|3.2|2.4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7.6|4.3|5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10.1|2|2.8|6.2|1.7|2.9|7.2|4.7|2.4|4.6|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.8|5.3|2.9|7|3.3|2.8|6.2|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6|4.3|5.7|3.6|4.5|4.4|2.9|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6.9|3|3|5.5|3|3.4|5.1|3|3.5|5.2|3.6|3.2|4.1|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6.4|2.9|2.8|4.8|2.5|3.4|4.5|4|3.5|4.6|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8.5|3.2|4.5|7.5|2.8|4.9|6.3|2.9|3.5|6|6.5|2.7|4.8|2.7|4|8.4|7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4|2.7|3.6|4.5|2.4|4|3.9|2.2|3.3|3.7|3.2|3.2|2.9|3.7|3.2|2|3.8|2.6|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7.8|2.4|2.9|4.7|2.9|4.8|3.7|3.4|5.6|4.1|3.1|2.9|6.1|2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6|2.5|3.6|2.7|3.9|4.6|3.3|4.3|2.7|4.5|5|3.5|4.8|3.6|5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9|2.8|3.8|3.4|2.8|0.9|5.5|3.3|3.9|3.7|2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8|2.9|3.7|2.9|3.6|4.2|4.8|2.9|5.4|4.7|2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7|2.3|3.2|3.7|2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7|2.4|3.3|6.2|2.4|3.6|5.8|1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5.6|3.1|3.7|5.3|2.6|4.6|5.7|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7.8|1.3|3.4|8.2|1.2|1.2|2.5|4.1|5.9|5.5|4|5.8|3.7|3.9|9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7|3.4|3.6|5.3|3.5|4.1|6.3|2.9|3.4|6|4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1|3.2|3.1|4.1|3.5|4.4|3.2|3.9|3.6|5.5|2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7|3.5|5.7|4.2|3.3|4.3|6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.3|4.7|9.5|5.9|3.6|3.7|4.2|3.3|4.6|4.2|3|4.9|3.9|4.2|3.6|3.6|8.8|4.4|5.7|2.6|4|3|3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6.1|3.4|3.8|5.5|3.1|4.6|5.2|3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7.2|3.9|4.6|8.6|2.7|4|6.1|3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9.2|4.5|5.4|6.1|7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7.6|3.3|4.1|5.1|3.4|5.1|4.1|2.9|4.5|2.8|3|3.9|4.1|3.3|4.5|4.6|4|3.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7.4|3.5|7.1|6.5|2.2|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6.8|7.5|7.5|7.4|7.4|7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6.5|6.5|5|6.5|4.8|7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1881</Words>
  <Application>Microsoft Office PowerPoint</Application>
  <PresentationFormat>Widescreen</PresentationFormat>
  <Paragraphs>557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9" baseType="lpstr">
      <vt:lpstr>Arial</vt:lpstr>
      <vt:lpstr>Arial Black</vt:lpstr>
      <vt:lpstr>Berlin Sans FB Demi</vt:lpstr>
      <vt:lpstr>Bernard MT Condensed</vt:lpstr>
      <vt:lpstr>Bodoni MT Black</vt:lpstr>
      <vt:lpstr>Calibri</vt:lpstr>
      <vt:lpstr>Calibri Light</vt:lpstr>
      <vt:lpstr>Gautami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Lenovo</cp:lastModifiedBy>
  <cp:revision>136</cp:revision>
  <dcterms:created xsi:type="dcterms:W3CDTF">2018-06-10T14:52:10Z</dcterms:created>
  <dcterms:modified xsi:type="dcterms:W3CDTF">2019-02-14T16:55:48Z</dcterms:modified>
</cp:coreProperties>
</file>